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788" r:id="rId5"/>
    <p:sldId id="789" r:id="rId6"/>
    <p:sldId id="858" r:id="rId7"/>
    <p:sldId id="855" r:id="rId8"/>
    <p:sldId id="854" r:id="rId9"/>
    <p:sldId id="856" r:id="rId10"/>
    <p:sldId id="857" r:id="rId11"/>
    <p:sldId id="853" r:id="rId12"/>
    <p:sldId id="796" r:id="rId13"/>
    <p:sldId id="859" r:id="rId14"/>
    <p:sldId id="860" r:id="rId15"/>
    <p:sldId id="840" r:id="rId16"/>
    <p:sldId id="841" r:id="rId17"/>
    <p:sldId id="829" r:id="rId18"/>
    <p:sldId id="830" r:id="rId19"/>
    <p:sldId id="801" r:id="rId20"/>
    <p:sldId id="831" r:id="rId21"/>
    <p:sldId id="832" r:id="rId22"/>
    <p:sldId id="833" r:id="rId23"/>
    <p:sldId id="834" r:id="rId24"/>
    <p:sldId id="835" r:id="rId25"/>
    <p:sldId id="836" r:id="rId26"/>
    <p:sldId id="880" r:id="rId27"/>
    <p:sldId id="800" r:id="rId28"/>
    <p:sldId id="837"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1"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578"/>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960" autoAdjust="0"/>
  </p:normalViewPr>
  <p:slideViewPr>
    <p:cSldViewPr snapToGrid="0" showGuides="1">
      <p:cViewPr varScale="1">
        <p:scale>
          <a:sx n="55" d="100"/>
          <a:sy n="55" d="100"/>
        </p:scale>
        <p:origin x="96" y="516"/>
      </p:cViewPr>
      <p:guideLst>
        <p:guide orient="horz" pos="2191"/>
        <p:guide pos="383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95E01-A3AA-414B-AC91-6247B051C58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026A4-9EE3-4D0D-8D3A-764529D129E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我们第一个要定义的是，因为</a:t>
            </a:r>
            <a:r>
              <a:rPr lang="en-US" altLang="zh-CN" dirty="0"/>
              <a:t>BDD</a:t>
            </a:r>
            <a:r>
              <a:rPr lang="zh-CN" altLang="en-US" dirty="0"/>
              <a:t>中有很多变量，我们要定义最重要的第一个变量就是根，同学们在数据结构课程里如果有学过应该会知道根通常与一颗树有关，在这里叶基本上是的，它和树长得很像，但不完全一样，因为我们希望对它进行优化，使其内存使用比较小</a:t>
            </a:r>
            <a:endParaRPr lang="en-US" altLang="zh-CN" dirty="0"/>
          </a:p>
          <a:p>
            <a:r>
              <a:rPr lang="zh-CN" altLang="en-US" dirty="0"/>
              <a:t>对于任意一个变量，如果它刚好位于叶节点的位置，我们都知道在布尔的世界里任何一个变数都只有两种可能，分别是</a:t>
            </a:r>
            <a:r>
              <a:rPr lang="en-US" altLang="zh-CN" dirty="0"/>
              <a:t>0</a:t>
            </a:r>
            <a:r>
              <a:rPr lang="zh-CN" altLang="en-US" dirty="0"/>
              <a:t>和</a:t>
            </a:r>
            <a:r>
              <a:rPr lang="en-US" altLang="zh-CN" dirty="0"/>
              <a:t>1</a:t>
            </a:r>
            <a:r>
              <a:rPr lang="zh-CN" altLang="en-US" dirty="0"/>
              <a:t>，所以我们可以用二分法，去分别表示当变量</a:t>
            </a:r>
            <a:r>
              <a:rPr lang="en-US" altLang="zh-CN" dirty="0"/>
              <a:t>V</a:t>
            </a:r>
            <a:r>
              <a:rPr lang="zh-CN" altLang="en-US" dirty="0"/>
              <a:t>为</a:t>
            </a:r>
            <a:r>
              <a:rPr lang="en-US" altLang="zh-CN" dirty="0"/>
              <a:t>0</a:t>
            </a:r>
            <a:r>
              <a:rPr lang="zh-CN" altLang="en-US" dirty="0"/>
              <a:t>和为</a:t>
            </a:r>
            <a:r>
              <a:rPr lang="en-US" altLang="zh-CN" dirty="0"/>
              <a:t>1</a:t>
            </a:r>
            <a:r>
              <a:rPr lang="zh-CN" altLang="en-US" dirty="0"/>
              <a:t>的情况，当变量为</a:t>
            </a:r>
            <a:r>
              <a:rPr lang="en-US" altLang="zh-CN" dirty="0"/>
              <a:t>0</a:t>
            </a:r>
            <a:r>
              <a:rPr lang="zh-CN" altLang="en-US" dirty="0"/>
              <a:t>时，对应的函数</a:t>
            </a:r>
            <a:r>
              <a:rPr lang="en-US" altLang="zh-CN" dirty="0"/>
              <a:t>FV</a:t>
            </a:r>
            <a:r>
              <a:rPr lang="zh-CN" altLang="en-US" dirty="0"/>
              <a:t>就为</a:t>
            </a:r>
            <a:r>
              <a:rPr lang="en-US" altLang="zh-CN" dirty="0"/>
              <a:t>0</a:t>
            </a:r>
            <a:r>
              <a:rPr lang="zh-CN" altLang="en-US" dirty="0"/>
              <a:t>，反之为</a:t>
            </a:r>
            <a:r>
              <a:rPr lang="en-US" altLang="zh-CN" dirty="0"/>
              <a:t>1</a:t>
            </a:r>
            <a:endParaRPr lang="en-US" altLang="zh-CN" dirty="0"/>
          </a:p>
          <a:p>
            <a:r>
              <a:rPr lang="zh-CN" altLang="en-US" dirty="0"/>
              <a:t>我们可以对任何一个变数把它拆成两种情况，分别是假设这个变量为</a:t>
            </a:r>
            <a:r>
              <a:rPr lang="en-US" altLang="zh-CN" dirty="0"/>
              <a:t>1</a:t>
            </a:r>
            <a:r>
              <a:rPr lang="zh-CN" altLang="en-US" dirty="0"/>
              <a:t>和这个变量为</a:t>
            </a:r>
            <a:r>
              <a:rPr lang="en-US" altLang="zh-CN" dirty="0"/>
              <a:t>0</a:t>
            </a:r>
            <a:r>
              <a:rPr lang="zh-CN" altLang="en-US" dirty="0"/>
              <a:t>的情况</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我们第一个要定义的是，因为</a:t>
            </a:r>
            <a:r>
              <a:rPr lang="en-US" altLang="zh-CN" dirty="0"/>
              <a:t>BDD</a:t>
            </a:r>
            <a:r>
              <a:rPr lang="zh-CN" altLang="en-US" dirty="0"/>
              <a:t>中有很多变量，我们要定义最重要的第一个变量就是根，同学们在数据结构课程里如果有学过应该会知道根通常与一颗树有关，在这里叶基本上是的，它和树长得很像，但不完全一样，因为我们希望对它进行优化，使其内存使用比较小</a:t>
            </a:r>
            <a:endParaRPr lang="en-US" altLang="zh-CN" dirty="0"/>
          </a:p>
          <a:p>
            <a:r>
              <a:rPr lang="zh-CN" altLang="en-US" dirty="0"/>
              <a:t>对于任意一个变量，如果它刚好位于叶节点的位置，我们都知道在布尔的世界里任何一个变数都只有两种可能，分别是</a:t>
            </a:r>
            <a:r>
              <a:rPr lang="en-US" altLang="zh-CN" dirty="0"/>
              <a:t>0</a:t>
            </a:r>
            <a:r>
              <a:rPr lang="zh-CN" altLang="en-US" dirty="0"/>
              <a:t>和</a:t>
            </a:r>
            <a:r>
              <a:rPr lang="en-US" altLang="zh-CN" dirty="0"/>
              <a:t>1</a:t>
            </a:r>
            <a:r>
              <a:rPr lang="zh-CN" altLang="en-US" dirty="0"/>
              <a:t>，所以我们可以用二分法，去分别表示当变量</a:t>
            </a:r>
            <a:r>
              <a:rPr lang="en-US" altLang="zh-CN" dirty="0"/>
              <a:t>V</a:t>
            </a:r>
            <a:r>
              <a:rPr lang="zh-CN" altLang="en-US" dirty="0"/>
              <a:t>为</a:t>
            </a:r>
            <a:r>
              <a:rPr lang="en-US" altLang="zh-CN" dirty="0"/>
              <a:t>0</a:t>
            </a:r>
            <a:r>
              <a:rPr lang="zh-CN" altLang="en-US" dirty="0"/>
              <a:t>和为</a:t>
            </a:r>
            <a:r>
              <a:rPr lang="en-US" altLang="zh-CN" dirty="0"/>
              <a:t>1</a:t>
            </a:r>
            <a:r>
              <a:rPr lang="zh-CN" altLang="en-US" dirty="0"/>
              <a:t>的情况，当变量为</a:t>
            </a:r>
            <a:r>
              <a:rPr lang="en-US" altLang="zh-CN" dirty="0"/>
              <a:t>0</a:t>
            </a:r>
            <a:r>
              <a:rPr lang="zh-CN" altLang="en-US" dirty="0"/>
              <a:t>时，对应的函数</a:t>
            </a:r>
            <a:r>
              <a:rPr lang="en-US" altLang="zh-CN" dirty="0"/>
              <a:t>FV</a:t>
            </a:r>
            <a:r>
              <a:rPr lang="zh-CN" altLang="en-US" dirty="0"/>
              <a:t>就为</a:t>
            </a:r>
            <a:r>
              <a:rPr lang="en-US" altLang="zh-CN" dirty="0"/>
              <a:t>0</a:t>
            </a:r>
            <a:r>
              <a:rPr lang="zh-CN" altLang="en-US" dirty="0"/>
              <a:t>，反之为</a:t>
            </a:r>
            <a:r>
              <a:rPr lang="en-US" altLang="zh-CN" dirty="0"/>
              <a:t>1</a:t>
            </a:r>
            <a:endParaRPr lang="en-US" altLang="zh-CN" dirty="0"/>
          </a:p>
          <a:p>
            <a:r>
              <a:rPr lang="zh-CN" altLang="en-US" dirty="0"/>
              <a:t>我们可以对任何一个变数把它拆成两种情况，分别是假设这个变量为</a:t>
            </a:r>
            <a:r>
              <a:rPr lang="en-US" altLang="zh-CN" dirty="0"/>
              <a:t>1</a:t>
            </a:r>
            <a:r>
              <a:rPr lang="zh-CN" altLang="en-US" dirty="0"/>
              <a:t>和这个变量为</a:t>
            </a:r>
            <a:r>
              <a:rPr lang="en-US" altLang="zh-CN" dirty="0"/>
              <a:t>0</a:t>
            </a:r>
            <a:r>
              <a:rPr lang="zh-CN" altLang="en-US" dirty="0"/>
              <a:t>的情况</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我们第一个要定义的是，因为</a:t>
            </a:r>
            <a:r>
              <a:rPr lang="en-US" altLang="zh-CN" dirty="0"/>
              <a:t>BDD</a:t>
            </a:r>
            <a:r>
              <a:rPr lang="zh-CN" altLang="en-US" dirty="0"/>
              <a:t>中有很多变量，我们要定义最重要的第一个变量就是根，同学们在数据结构课程里如果有学过应该会知道根通常与一颗树有关，在这里叶基本上是的，它和树长得很像，但不完全一样，因为我们希望对它进行优化，使其内存使用比较小</a:t>
            </a:r>
            <a:endParaRPr lang="en-US" altLang="zh-CN" dirty="0"/>
          </a:p>
          <a:p>
            <a:r>
              <a:rPr lang="zh-CN" altLang="en-US" dirty="0"/>
              <a:t>对于任意一个变量，如果它刚好位于叶节点的位置，我们都知道在布尔的世界里任何一个变数都只有两种可能，分别是</a:t>
            </a:r>
            <a:r>
              <a:rPr lang="en-US" altLang="zh-CN" dirty="0"/>
              <a:t>0</a:t>
            </a:r>
            <a:r>
              <a:rPr lang="zh-CN" altLang="en-US" dirty="0"/>
              <a:t>和</a:t>
            </a:r>
            <a:r>
              <a:rPr lang="en-US" altLang="zh-CN" dirty="0"/>
              <a:t>1</a:t>
            </a:r>
            <a:r>
              <a:rPr lang="zh-CN" altLang="en-US" dirty="0"/>
              <a:t>，所以我们可以用二分法，去分别表示当变量</a:t>
            </a:r>
            <a:r>
              <a:rPr lang="en-US" altLang="zh-CN" dirty="0"/>
              <a:t>V</a:t>
            </a:r>
            <a:r>
              <a:rPr lang="zh-CN" altLang="en-US" dirty="0"/>
              <a:t>为</a:t>
            </a:r>
            <a:r>
              <a:rPr lang="en-US" altLang="zh-CN" dirty="0"/>
              <a:t>0</a:t>
            </a:r>
            <a:r>
              <a:rPr lang="zh-CN" altLang="en-US" dirty="0"/>
              <a:t>和为</a:t>
            </a:r>
            <a:r>
              <a:rPr lang="en-US" altLang="zh-CN" dirty="0"/>
              <a:t>1</a:t>
            </a:r>
            <a:r>
              <a:rPr lang="zh-CN" altLang="en-US" dirty="0"/>
              <a:t>的情况，当变量为</a:t>
            </a:r>
            <a:r>
              <a:rPr lang="en-US" altLang="zh-CN" dirty="0"/>
              <a:t>0</a:t>
            </a:r>
            <a:r>
              <a:rPr lang="zh-CN" altLang="en-US" dirty="0"/>
              <a:t>时，对应的函数</a:t>
            </a:r>
            <a:r>
              <a:rPr lang="en-US" altLang="zh-CN" dirty="0"/>
              <a:t>FV</a:t>
            </a:r>
            <a:r>
              <a:rPr lang="zh-CN" altLang="en-US" dirty="0"/>
              <a:t>就为</a:t>
            </a:r>
            <a:r>
              <a:rPr lang="en-US" altLang="zh-CN" dirty="0"/>
              <a:t>0</a:t>
            </a:r>
            <a:r>
              <a:rPr lang="zh-CN" altLang="en-US" dirty="0"/>
              <a:t>，反之为</a:t>
            </a:r>
            <a:r>
              <a:rPr lang="en-US" altLang="zh-CN" dirty="0"/>
              <a:t>1</a:t>
            </a:r>
            <a:endParaRPr lang="en-US" altLang="zh-CN" dirty="0"/>
          </a:p>
          <a:p>
            <a:r>
              <a:rPr lang="zh-CN" altLang="en-US" dirty="0"/>
              <a:t>我们可以对任何一个变数把它拆成两种情况，分别是假设这个变量为</a:t>
            </a:r>
            <a:r>
              <a:rPr lang="en-US" altLang="zh-CN" dirty="0"/>
              <a:t>1</a:t>
            </a:r>
            <a:r>
              <a:rPr lang="zh-CN" altLang="en-US" dirty="0"/>
              <a:t>和这个变量为</a:t>
            </a:r>
            <a:r>
              <a:rPr lang="en-US" altLang="zh-CN" dirty="0"/>
              <a:t>0</a:t>
            </a:r>
            <a:r>
              <a:rPr lang="zh-CN" altLang="en-US" dirty="0"/>
              <a:t>的情况</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我们第一个要定义的是，因为</a:t>
            </a:r>
            <a:r>
              <a:rPr lang="en-US" altLang="zh-CN" dirty="0"/>
              <a:t>BDD</a:t>
            </a:r>
            <a:r>
              <a:rPr lang="zh-CN" altLang="en-US" dirty="0"/>
              <a:t>中有很多变量，我们要定义最重要的第一个变量就是根，同学们在数据结构课程里如果有学过应该会知道根通常与一颗树有关，在这里叶基本上是的，它和树长得很像，但不完全一样，因为我们希望对它进行优化，使其内存使用比较小</a:t>
            </a:r>
            <a:endParaRPr lang="en-US" altLang="zh-CN" dirty="0"/>
          </a:p>
          <a:p>
            <a:r>
              <a:rPr lang="zh-CN" altLang="en-US" dirty="0"/>
              <a:t>对于任意一个变量，如果它刚好位于叶节点的位置，我们都知道在布尔的世界里任何一个变数都只有两种可能，分别是</a:t>
            </a:r>
            <a:r>
              <a:rPr lang="en-US" altLang="zh-CN" dirty="0"/>
              <a:t>0</a:t>
            </a:r>
            <a:r>
              <a:rPr lang="zh-CN" altLang="en-US" dirty="0"/>
              <a:t>和</a:t>
            </a:r>
            <a:r>
              <a:rPr lang="en-US" altLang="zh-CN" dirty="0"/>
              <a:t>1</a:t>
            </a:r>
            <a:r>
              <a:rPr lang="zh-CN" altLang="en-US" dirty="0"/>
              <a:t>，所以我们可以用二分法，去分别表示当变量</a:t>
            </a:r>
            <a:r>
              <a:rPr lang="en-US" altLang="zh-CN" dirty="0"/>
              <a:t>V</a:t>
            </a:r>
            <a:r>
              <a:rPr lang="zh-CN" altLang="en-US" dirty="0"/>
              <a:t>为</a:t>
            </a:r>
            <a:r>
              <a:rPr lang="en-US" altLang="zh-CN" dirty="0"/>
              <a:t>0</a:t>
            </a:r>
            <a:r>
              <a:rPr lang="zh-CN" altLang="en-US" dirty="0"/>
              <a:t>和为</a:t>
            </a:r>
            <a:r>
              <a:rPr lang="en-US" altLang="zh-CN" dirty="0"/>
              <a:t>1</a:t>
            </a:r>
            <a:r>
              <a:rPr lang="zh-CN" altLang="en-US" dirty="0"/>
              <a:t>的情况，当变量为</a:t>
            </a:r>
            <a:r>
              <a:rPr lang="en-US" altLang="zh-CN" dirty="0"/>
              <a:t>0</a:t>
            </a:r>
            <a:r>
              <a:rPr lang="zh-CN" altLang="en-US" dirty="0"/>
              <a:t>时，对应的函数</a:t>
            </a:r>
            <a:r>
              <a:rPr lang="en-US" altLang="zh-CN" dirty="0"/>
              <a:t>FV</a:t>
            </a:r>
            <a:r>
              <a:rPr lang="zh-CN" altLang="en-US" dirty="0"/>
              <a:t>就为</a:t>
            </a:r>
            <a:r>
              <a:rPr lang="en-US" altLang="zh-CN" dirty="0"/>
              <a:t>0</a:t>
            </a:r>
            <a:r>
              <a:rPr lang="zh-CN" altLang="en-US" dirty="0"/>
              <a:t>，反之为</a:t>
            </a:r>
            <a:r>
              <a:rPr lang="en-US" altLang="zh-CN" dirty="0"/>
              <a:t>1</a:t>
            </a:r>
            <a:endParaRPr lang="en-US" altLang="zh-CN" dirty="0"/>
          </a:p>
          <a:p>
            <a:r>
              <a:rPr lang="zh-CN" altLang="en-US" dirty="0"/>
              <a:t>我们可以对任何一个变数把它拆成两种情况，分别是假设这个变量为</a:t>
            </a:r>
            <a:r>
              <a:rPr lang="en-US" altLang="zh-CN" dirty="0"/>
              <a:t>1</a:t>
            </a:r>
            <a:r>
              <a:rPr lang="zh-CN" altLang="en-US" dirty="0"/>
              <a:t>和这个变量为</a:t>
            </a:r>
            <a:r>
              <a:rPr lang="en-US" altLang="zh-CN" dirty="0"/>
              <a:t>0</a:t>
            </a:r>
            <a:r>
              <a:rPr lang="zh-CN" altLang="en-US" dirty="0"/>
              <a:t>的情况</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EBFAE-048D-461D-9F94-1EF1CAFC240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31227-691F-4B7F-8493-F4368ED921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hyperlink" Target="https://www.kicad.org/download/windows/" TargetMode="Externa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hyperlink" Target="https://docs.kicad.org/7.0/zh/getting_started_in_kicad/getting_started_in_kicad.html" TargetMode="Externa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hyperlink" Target="https://dev-docs.kicad.org/en/build/getting-started/index.html" TargetMode="Externa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hyperlink" Target="https://blog.csdn.net/qq_45657288/article/details/116084337" TargetMode="External"/><Relationship Id="rId2" Type="http://schemas.openxmlformats.org/officeDocument/2006/relationships/hyperlink" Target="https://blog.csdn.net/m0_70885101/article/details/137694608" TargetMode="Externa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176554" y="2450864"/>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17671" y="2659559"/>
            <a:ext cx="6623290" cy="768350"/>
          </a:xfrm>
          <a:prstGeom prst="rect">
            <a:avLst/>
          </a:prstGeom>
          <a:noFill/>
        </p:spPr>
        <p:txBody>
          <a:bodyPr wrap="square" rtlCol="0">
            <a:spAutoFit/>
          </a:bodyPr>
          <a:lstStyle/>
          <a:p>
            <a:pPr lvl="0" algn="ctr">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实验：</a:t>
            </a:r>
            <a:r>
              <a:rPr kumimoji="0" lang="en-US" altLang="zh-CN"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KiCad</a:t>
            </a: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运行</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a:off x="3176554" y="3868238"/>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76250" y="5986596"/>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81000" y="6062796"/>
            <a:ext cx="236220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2024-11</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1203390" y="5981825"/>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693320" y="6062796"/>
            <a:ext cx="23622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微软雅黑" panose="020B0503020204020204" pitchFamily="34" charset="-122"/>
                <a:ea typeface="微软雅黑" panose="020B0503020204020204" pitchFamily="34" charset="-122"/>
              </a:rPr>
              <a:t>主讲人：孙静翎</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kumimoji="0" lang="en-US" altLang="zh-CN"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KiCad</a:t>
            </a:r>
            <a:endParaRPr kumimoji="0" lang="en-US" altLang="zh-CN"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10" name="文本框 9"/>
          <p:cNvSpPr txBox="1"/>
          <p:nvPr/>
        </p:nvSpPr>
        <p:spPr>
          <a:xfrm>
            <a:off x="579755" y="1172210"/>
            <a:ext cx="11031855" cy="5077460"/>
          </a:xfrm>
          <a:prstGeom prst="rect">
            <a:avLst/>
          </a:prstGeom>
          <a:noFill/>
        </p:spPr>
        <p:txBody>
          <a:bodyPr wrap="square" rtlCol="0">
            <a:spAutoFit/>
          </a:bodyPr>
          <a:lstStyle/>
          <a:p>
            <a:pPr lvl="0" indent="0" fontAlgn="auto">
              <a:lnSpc>
                <a:spcPct val="150000"/>
              </a:lnSpc>
              <a:defRPr/>
            </a:pPr>
            <a:r>
              <a:rPr lang="en-US" altLang="zh-CN" sz="2400" dirty="0">
                <a:latin typeface="微软雅黑" panose="020B0503020204020204" pitchFamily="34" charset="-122"/>
                <a:ea typeface="微软雅黑" panose="020B0503020204020204" pitchFamily="34" charset="-122"/>
              </a:rPr>
              <a:t>KiCad</a:t>
            </a:r>
            <a:r>
              <a:rPr lang="zh-CN" altLang="en-US" sz="2400" dirty="0">
                <a:latin typeface="微软雅黑" panose="020B0503020204020204" pitchFamily="34" charset="-122"/>
                <a:ea typeface="微软雅黑" panose="020B0503020204020204" pitchFamily="34" charset="-122"/>
              </a:rPr>
              <a:t>是一款开源且易于上手的的电路原理图设计和</a:t>
            </a:r>
            <a:r>
              <a:rPr lang="en-US" altLang="zh-CN" sz="2400" dirty="0">
                <a:latin typeface="微软雅黑" panose="020B0503020204020204" pitchFamily="34" charset="-122"/>
                <a:ea typeface="微软雅黑" panose="020B0503020204020204" pitchFamily="34" charset="-122"/>
              </a:rPr>
              <a:t> PCB </a:t>
            </a:r>
            <a:r>
              <a:rPr lang="zh-CN" altLang="en-US" sz="2400" dirty="0">
                <a:latin typeface="微软雅黑" panose="020B0503020204020204" pitchFamily="34" charset="-122"/>
                <a:ea typeface="微软雅黑" panose="020B0503020204020204" pitchFamily="34" charset="-122"/>
              </a:rPr>
              <a:t>绘制集成软件包，包括：</a:t>
            </a:r>
            <a:endParaRPr lang="en-US" altLang="zh-CN" sz="2400" dirty="0">
              <a:latin typeface="微软雅黑" panose="020B0503020204020204" pitchFamily="34" charset="-122"/>
              <a:ea typeface="微软雅黑" panose="020B0503020204020204" pitchFamily="34" charset="-122"/>
            </a:endParaRPr>
          </a:p>
          <a:p>
            <a:pPr marL="342900" lvl="0" indent="-342900" fontAlgn="auto">
              <a:lnSpc>
                <a:spcPct val="100000"/>
              </a:lnSpc>
              <a:buFont typeface="Wingdings" panose="05000000000000000000" charset="0"/>
              <a:buChar char="Ø"/>
              <a:defRPr/>
            </a:pPr>
            <a:endParaRPr lang="en-US" altLang="zh-CN" sz="2400" b="1" dirty="0">
              <a:latin typeface="微软雅黑" panose="020B0503020204020204" pitchFamily="34" charset="-122"/>
              <a:ea typeface="微软雅黑" panose="020B0503020204020204" pitchFamily="34" charset="-122"/>
            </a:endParaRPr>
          </a:p>
          <a:p>
            <a:pPr marL="342900" lvl="0" indent="-342900" fontAlgn="auto">
              <a:lnSpc>
                <a:spcPct val="100000"/>
              </a:lnSpc>
              <a:buFont typeface="Wingdings" panose="05000000000000000000" charset="0"/>
              <a:buChar char="Ø"/>
              <a:defRPr/>
            </a:pPr>
            <a:r>
              <a:rPr lang="en-US" altLang="zh-CN" sz="2400" b="1" dirty="0">
                <a:latin typeface="微软雅黑" panose="020B0503020204020204" pitchFamily="34" charset="-122"/>
                <a:ea typeface="微软雅黑" panose="020B0503020204020204" pitchFamily="34" charset="-122"/>
              </a:rPr>
              <a:t>Esschema </a:t>
            </a:r>
            <a:r>
              <a:rPr lang="zh-CN" altLang="en-US" sz="2400" dirty="0">
                <a:latin typeface="微软雅黑" panose="020B0503020204020204" pitchFamily="34" charset="-122"/>
                <a:ea typeface="微软雅黑" panose="020B0503020204020204" pitchFamily="34" charset="-122"/>
              </a:rPr>
              <a:t>：原理图编辑器，用于构造你自己的电路原理图</a:t>
            </a:r>
            <a:endParaRPr lang="zh-CN" altLang="en-US" sz="2400" dirty="0">
              <a:latin typeface="微软雅黑" panose="020B0503020204020204" pitchFamily="34" charset="-122"/>
              <a:ea typeface="微软雅黑" panose="020B0503020204020204" pitchFamily="34" charset="-122"/>
            </a:endParaRPr>
          </a:p>
          <a:p>
            <a:pPr marL="342900" lvl="0" indent="-342900" fontAlgn="auto">
              <a:lnSpc>
                <a:spcPct val="100000"/>
              </a:lnSpc>
              <a:buFont typeface="Wingdings" panose="05000000000000000000" charset="0"/>
              <a:buChar char="Ø"/>
              <a:defRPr/>
            </a:pPr>
            <a:r>
              <a:rPr lang="zh-CN" altLang="en-US" sz="2400" dirty="0">
                <a:latin typeface="微软雅黑" panose="020B0503020204020204" pitchFamily="34" charset="-122"/>
                <a:ea typeface="微软雅黑" panose="020B0503020204020204" pitchFamily="34" charset="-122"/>
              </a:rPr>
              <a:t>原理图库编辑器：当</a:t>
            </a:r>
            <a:r>
              <a:rPr lang="en-US" altLang="zh-CN" sz="2400" dirty="0">
                <a:latin typeface="微软雅黑" panose="020B0503020204020204" pitchFamily="34" charset="-122"/>
                <a:ea typeface="微软雅黑" panose="020B0503020204020204" pitchFamily="34" charset="-122"/>
              </a:rPr>
              <a:t>KiCad</a:t>
            </a:r>
            <a:r>
              <a:rPr lang="zh-CN" altLang="en-US" sz="2400" dirty="0">
                <a:latin typeface="微软雅黑" panose="020B0503020204020204" pitchFamily="34" charset="-122"/>
                <a:ea typeface="微软雅黑" panose="020B0503020204020204" pitchFamily="34" charset="-122"/>
              </a:rPr>
              <a:t>库中没有你需要的元件时，你可以自己构造一个</a:t>
            </a:r>
            <a:endParaRPr lang="zh-CN" altLang="en-US" sz="2400" dirty="0">
              <a:latin typeface="微软雅黑" panose="020B0503020204020204" pitchFamily="34" charset="-122"/>
              <a:ea typeface="微软雅黑" panose="020B0503020204020204" pitchFamily="34" charset="-122"/>
            </a:endParaRPr>
          </a:p>
          <a:p>
            <a:pPr marL="342900" lvl="0" indent="-342900" fontAlgn="auto">
              <a:lnSpc>
                <a:spcPct val="100000"/>
              </a:lnSpc>
              <a:buFont typeface="Wingdings" panose="05000000000000000000" charset="0"/>
              <a:buChar char="Ø"/>
              <a:defRPr/>
            </a:pPr>
            <a:r>
              <a:rPr lang="en-US" altLang="zh-CN" sz="2400" b="1" dirty="0">
                <a:latin typeface="微软雅黑" panose="020B0503020204020204" pitchFamily="34" charset="-122"/>
                <a:ea typeface="微软雅黑" panose="020B0503020204020204" pitchFamily="34" charset="-122"/>
              </a:rPr>
              <a:t>Pcbnew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PCB</a:t>
            </a:r>
            <a:r>
              <a:rPr lang="zh-CN" altLang="en-US" sz="2400" dirty="0">
                <a:latin typeface="微软雅黑" panose="020B0503020204020204" pitchFamily="34" charset="-122"/>
                <a:ea typeface="微软雅黑" panose="020B0503020204020204" pitchFamily="34" charset="-122"/>
              </a:rPr>
              <a:t>编辑器。使用</a:t>
            </a:r>
            <a:r>
              <a:rPr lang="en-US" altLang="zh-CN" sz="2400" dirty="0">
                <a:latin typeface="微软雅黑" panose="020B0503020204020204" pitchFamily="34" charset="-122"/>
                <a:ea typeface="微软雅黑" panose="020B0503020204020204" pitchFamily="34" charset="-122"/>
              </a:rPr>
              <a:t>PCB</a:t>
            </a:r>
            <a:r>
              <a:rPr lang="zh-CN" altLang="en-US" sz="2400" dirty="0">
                <a:latin typeface="微软雅黑" panose="020B0503020204020204" pitchFamily="34" charset="-122"/>
                <a:ea typeface="微软雅黑" panose="020B0503020204020204" pitchFamily="34" charset="-122"/>
              </a:rPr>
              <a:t>编辑器可以让你根据</a:t>
            </a:r>
            <a:r>
              <a:rPr lang="en-US" altLang="zh-CN" sz="2400" dirty="0">
                <a:latin typeface="微软雅黑" panose="020B0503020204020204" pitchFamily="34" charset="-122"/>
                <a:ea typeface="微软雅黑" panose="020B0503020204020204" pitchFamily="34" charset="-122"/>
              </a:rPr>
              <a:t>Esschema</a:t>
            </a:r>
            <a:r>
              <a:rPr lang="zh-CN" altLang="en-US" sz="2400" dirty="0">
                <a:latin typeface="微软雅黑" panose="020B0503020204020204" pitchFamily="34" charset="-122"/>
                <a:ea typeface="微软雅黑" panose="020B0503020204020204" pitchFamily="34" charset="-122"/>
              </a:rPr>
              <a:t>原理图编辑器中的构图和连线设计合适的</a:t>
            </a:r>
            <a:r>
              <a:rPr lang="en-US" altLang="zh-CN" sz="2400" dirty="0">
                <a:latin typeface="微软雅黑" panose="020B0503020204020204" pitchFamily="34" charset="-122"/>
                <a:ea typeface="微软雅黑" panose="020B0503020204020204" pitchFamily="34" charset="-122"/>
              </a:rPr>
              <a:t>PCB</a:t>
            </a:r>
            <a:endParaRPr lang="en-US" altLang="zh-CN" sz="2400" dirty="0">
              <a:latin typeface="微软雅黑" panose="020B0503020204020204" pitchFamily="34" charset="-122"/>
              <a:ea typeface="微软雅黑" panose="020B0503020204020204" pitchFamily="34" charset="-122"/>
            </a:endParaRPr>
          </a:p>
          <a:p>
            <a:pPr marL="342900" lvl="0" indent="-342900" fontAlgn="auto">
              <a:lnSpc>
                <a:spcPct val="100000"/>
              </a:lnSpc>
              <a:buFont typeface="Wingdings" panose="05000000000000000000" charset="0"/>
              <a:buChar char="Ø"/>
              <a:defRPr/>
            </a:pPr>
            <a:r>
              <a:rPr lang="en-US" altLang="zh-CN" sz="2400" dirty="0">
                <a:latin typeface="微软雅黑" panose="020B0503020204020204" pitchFamily="34" charset="-122"/>
                <a:ea typeface="微软雅黑" panose="020B0503020204020204" pitchFamily="34" charset="-122"/>
              </a:rPr>
              <a:t>PCB</a:t>
            </a:r>
            <a:r>
              <a:rPr lang="zh-CN" altLang="en-US" sz="2400" dirty="0">
                <a:latin typeface="微软雅黑" panose="020B0503020204020204" pitchFamily="34" charset="-122"/>
                <a:ea typeface="微软雅黑" panose="020B0503020204020204" pitchFamily="34" charset="-122"/>
              </a:rPr>
              <a:t>封装编辑器：当</a:t>
            </a:r>
            <a:r>
              <a:rPr lang="en-US" altLang="zh-CN" sz="2400" dirty="0">
                <a:latin typeface="微软雅黑" panose="020B0503020204020204" pitchFamily="34" charset="-122"/>
                <a:ea typeface="微软雅黑" panose="020B0503020204020204" pitchFamily="34" charset="-122"/>
              </a:rPr>
              <a:t>KiCad</a:t>
            </a:r>
            <a:r>
              <a:rPr lang="zh-CN" altLang="en-US" sz="2400" dirty="0">
                <a:latin typeface="微软雅黑" panose="020B0503020204020204" pitchFamily="34" charset="-122"/>
                <a:ea typeface="微软雅黑" panose="020B0503020204020204" pitchFamily="34" charset="-122"/>
              </a:rPr>
              <a:t>库中没有你所选择元件的封装时，你可以根据元件的</a:t>
            </a:r>
            <a:r>
              <a:rPr lang="en-US" altLang="zh-CN" sz="2400" dirty="0">
                <a:latin typeface="微软雅黑" panose="020B0503020204020204" pitchFamily="34" charset="-122"/>
                <a:ea typeface="微软雅黑" panose="020B0503020204020204" pitchFamily="34" charset="-122"/>
              </a:rPr>
              <a:t>datasheet</a:t>
            </a:r>
            <a:r>
              <a:rPr lang="zh-CN" altLang="en-US" sz="2400" dirty="0">
                <a:latin typeface="微软雅黑" panose="020B0503020204020204" pitchFamily="34" charset="-122"/>
                <a:ea typeface="微软雅黑" panose="020B0503020204020204" pitchFamily="34" charset="-122"/>
              </a:rPr>
              <a:t>自己画出该元件的封装。</a:t>
            </a:r>
            <a:endParaRPr lang="zh-CN" altLang="en-US" sz="2400" dirty="0">
              <a:latin typeface="微软雅黑" panose="020B0503020204020204" pitchFamily="34" charset="-122"/>
              <a:ea typeface="微软雅黑" panose="020B0503020204020204" pitchFamily="34" charset="-122"/>
            </a:endParaRPr>
          </a:p>
          <a:p>
            <a:pPr marL="342900" lvl="0" indent="-342900" fontAlgn="auto">
              <a:lnSpc>
                <a:spcPct val="100000"/>
              </a:lnSpc>
              <a:buFont typeface="Wingdings" panose="05000000000000000000" charset="0"/>
              <a:buChar char="Ø"/>
              <a:defRPr/>
            </a:pPr>
            <a:r>
              <a:rPr lang="en-US" altLang="zh-CN" sz="2400" dirty="0">
                <a:latin typeface="微软雅黑" panose="020B0503020204020204" pitchFamily="34" charset="-122"/>
                <a:ea typeface="微软雅黑" panose="020B0503020204020204" pitchFamily="34" charset="-122"/>
              </a:rPr>
              <a:t>GerberView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Gerber</a:t>
            </a:r>
            <a:r>
              <a:rPr lang="zh-CN" altLang="en-US" sz="2400" dirty="0">
                <a:latin typeface="微软雅黑" panose="020B0503020204020204" pitchFamily="34" charset="-122"/>
                <a:ea typeface="微软雅黑" panose="020B0503020204020204" pitchFamily="34" charset="-122"/>
              </a:rPr>
              <a:t>浏览器。用于检视印刷电路板的生产文件。</a:t>
            </a:r>
            <a:endParaRPr lang="zh-CN" altLang="en-US" sz="2400" dirty="0">
              <a:latin typeface="微软雅黑" panose="020B0503020204020204" pitchFamily="34" charset="-122"/>
              <a:ea typeface="微软雅黑" panose="020B0503020204020204" pitchFamily="34" charset="-122"/>
            </a:endParaRPr>
          </a:p>
          <a:p>
            <a:pPr marL="342900" lvl="0" indent="-342900" fontAlgn="auto">
              <a:lnSpc>
                <a:spcPct val="100000"/>
              </a:lnSpc>
              <a:buFont typeface="Wingdings" panose="05000000000000000000" charset="0"/>
              <a:buChar char="Ø"/>
              <a:defRPr/>
            </a:pPr>
            <a:r>
              <a:rPr lang="en-US" altLang="zh-CN" sz="2400" dirty="0">
                <a:latin typeface="微软雅黑" panose="020B0503020204020204" pitchFamily="34" charset="-122"/>
                <a:ea typeface="微软雅黑" panose="020B0503020204020204" pitchFamily="34" charset="-122"/>
              </a:rPr>
              <a:t>Bitmap2Component </a:t>
            </a:r>
            <a:r>
              <a:rPr lang="zh-CN" altLang="en-US" sz="2400" dirty="0">
                <a:latin typeface="微软雅黑" panose="020B0503020204020204" pitchFamily="34" charset="-122"/>
                <a:ea typeface="微软雅黑" panose="020B0503020204020204" pitchFamily="34" charset="-122"/>
              </a:rPr>
              <a:t>：位图转换器。转换位图到</a:t>
            </a:r>
            <a:r>
              <a:rPr lang="en-US" altLang="zh-CN" sz="2400" dirty="0">
                <a:latin typeface="微软雅黑" panose="020B0503020204020204" pitchFamily="34" charset="-122"/>
                <a:ea typeface="微软雅黑" panose="020B0503020204020204" pitchFamily="34" charset="-122"/>
              </a:rPr>
              <a:t>Esschema</a:t>
            </a:r>
            <a:r>
              <a:rPr lang="zh-CN" altLang="en-US" sz="2400" dirty="0">
                <a:latin typeface="微软雅黑" panose="020B0503020204020204" pitchFamily="34" charset="-122"/>
                <a:ea typeface="微软雅黑" panose="020B0503020204020204" pitchFamily="34" charset="-122"/>
              </a:rPr>
              <a:t>或</a:t>
            </a:r>
            <a:r>
              <a:rPr lang="en-US" altLang="zh-CN" sz="2400" dirty="0">
                <a:latin typeface="微软雅黑" panose="020B0503020204020204" pitchFamily="34" charset="-122"/>
                <a:ea typeface="微软雅黑" panose="020B0503020204020204" pitchFamily="34" charset="-122"/>
              </a:rPr>
              <a:t>Pcbnew</a:t>
            </a:r>
            <a:r>
              <a:rPr lang="zh-CN" altLang="en-US" sz="2400" dirty="0">
                <a:latin typeface="微软雅黑" panose="020B0503020204020204" pitchFamily="34" charset="-122"/>
                <a:ea typeface="微软雅黑" panose="020B0503020204020204" pitchFamily="34" charset="-122"/>
              </a:rPr>
              <a:t>。可以将</a:t>
            </a:r>
            <a:r>
              <a:rPr lang="en-US" altLang="zh-CN" sz="2400" dirty="0">
                <a:latin typeface="微软雅黑" panose="020B0503020204020204" pitchFamily="34" charset="-122"/>
                <a:ea typeface="微软雅黑" panose="020B0503020204020204" pitchFamily="34" charset="-122"/>
              </a:rPr>
              <a:t>bitmap</a:t>
            </a:r>
            <a:r>
              <a:rPr lang="zh-CN" altLang="en-US" sz="2400" dirty="0">
                <a:latin typeface="微软雅黑" panose="020B0503020204020204" pitchFamily="34" charset="-122"/>
                <a:ea typeface="微软雅黑" panose="020B0503020204020204" pitchFamily="34" charset="-122"/>
              </a:rPr>
              <a:t>图片转换成</a:t>
            </a:r>
            <a:r>
              <a:rPr lang="en-US" altLang="zh-CN" sz="2400" dirty="0">
                <a:latin typeface="微软雅黑" panose="020B0503020204020204" pitchFamily="34" charset="-122"/>
                <a:ea typeface="微软雅黑" panose="020B0503020204020204" pitchFamily="34" charset="-122"/>
              </a:rPr>
              <a:t>Esschema</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Pcbnew</a:t>
            </a:r>
            <a:r>
              <a:rPr lang="zh-CN" altLang="en-US" sz="2400" dirty="0">
                <a:latin typeface="微软雅黑" panose="020B0503020204020204" pitchFamily="34" charset="-122"/>
                <a:ea typeface="微软雅黑" panose="020B0503020204020204" pitchFamily="34" charset="-122"/>
              </a:rPr>
              <a:t>可使用的格式。</a:t>
            </a:r>
            <a:endParaRPr lang="zh-CN" altLang="en-US" sz="2400" dirty="0">
              <a:latin typeface="微软雅黑" panose="020B0503020204020204" pitchFamily="34" charset="-122"/>
              <a:ea typeface="微软雅黑" panose="020B0503020204020204" pitchFamily="34" charset="-122"/>
            </a:endParaRPr>
          </a:p>
          <a:p>
            <a:pPr marL="342900" lvl="0" indent="-342900" fontAlgn="auto">
              <a:lnSpc>
                <a:spcPct val="100000"/>
              </a:lnSpc>
              <a:buFont typeface="Wingdings" panose="05000000000000000000" charset="0"/>
              <a:buChar char="Ø"/>
              <a:defRPr/>
            </a:pPr>
            <a:r>
              <a:rPr lang="en-US" altLang="zh-CN" sz="2400" dirty="0">
                <a:latin typeface="微软雅黑" panose="020B0503020204020204" pitchFamily="34" charset="-122"/>
                <a:ea typeface="微软雅黑" panose="020B0503020204020204" pitchFamily="34" charset="-122"/>
              </a:rPr>
              <a:t>PCB</a:t>
            </a:r>
            <a:r>
              <a:rPr lang="zh-CN" altLang="en-US" sz="2400" dirty="0">
                <a:latin typeface="微软雅黑" panose="020B0503020204020204" pitchFamily="34" charset="-122"/>
                <a:ea typeface="微软雅黑" panose="020B0503020204020204" pitchFamily="34" charset="-122"/>
              </a:rPr>
              <a:t>计算器：可用来计算布线宽度、稳压器电压、</a:t>
            </a:r>
            <a:r>
              <a:rPr lang="en-US" altLang="zh-CN" sz="2400" dirty="0">
                <a:latin typeface="微软雅黑" panose="020B0503020204020204" pitchFamily="34" charset="-122"/>
                <a:ea typeface="微软雅黑" panose="020B0503020204020204" pitchFamily="34" charset="-122"/>
              </a:rPr>
              <a:t>RF</a:t>
            </a:r>
            <a:r>
              <a:rPr lang="zh-CN" altLang="en-US" sz="2400" dirty="0">
                <a:latin typeface="微软雅黑" panose="020B0503020204020204" pitchFamily="34" charset="-122"/>
                <a:ea typeface="微软雅黑" panose="020B0503020204020204" pitchFamily="34" charset="-122"/>
              </a:rPr>
              <a:t>衰减等。</a:t>
            </a:r>
            <a:endParaRPr lang="zh-CN" altLang="en-US" sz="2400" dirty="0">
              <a:latin typeface="微软雅黑" panose="020B0503020204020204" pitchFamily="34" charset="-122"/>
              <a:ea typeface="微软雅黑" panose="020B0503020204020204" pitchFamily="34" charset="-122"/>
            </a:endParaRPr>
          </a:p>
          <a:p>
            <a:pPr marL="342900" lvl="0" indent="-342900" fontAlgn="auto">
              <a:lnSpc>
                <a:spcPct val="100000"/>
              </a:lnSpc>
              <a:buFont typeface="Wingdings" panose="05000000000000000000" charset="0"/>
              <a:buChar char="Ø"/>
              <a:defRPr/>
            </a:pPr>
            <a:r>
              <a:rPr lang="en-US" altLang="zh-CN" sz="2400" dirty="0">
                <a:latin typeface="微软雅黑" panose="020B0503020204020204" pitchFamily="34" charset="-122"/>
                <a:ea typeface="微软雅黑" panose="020B0503020204020204" pitchFamily="34" charset="-122"/>
              </a:rPr>
              <a:t>PI</a:t>
            </a:r>
            <a:r>
              <a:rPr lang="zh-CN" altLang="en-US" sz="2400" dirty="0">
                <a:latin typeface="微软雅黑" panose="020B0503020204020204" pitchFamily="34" charset="-122"/>
                <a:ea typeface="微软雅黑" panose="020B0503020204020204" pitchFamily="34" charset="-122"/>
              </a:rPr>
              <a:t>编辑器：图框编辑器，可用来设计电路图外观。</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kumimoji="0" lang="en-US" altLang="zh-CN" sz="2800" b="0" i="0" u="none" strike="noStrike" kern="1200" cap="none" spc="0" normalizeH="0" baseline="0" noProof="0" dirty="0" err="1">
                <a:ln>
                  <a:noFill/>
                </a:ln>
                <a:solidFill>
                  <a:srgbClr val="004578"/>
                </a:solidFill>
                <a:effectLst/>
                <a:uLnTx/>
                <a:uFillTx/>
                <a:latin typeface="微软雅黑" panose="020B0503020204020204" pitchFamily="34" charset="-122"/>
                <a:ea typeface="微软雅黑" panose="020B0503020204020204" pitchFamily="34" charset="-122"/>
              </a:rPr>
              <a:t>KiCad</a:t>
            </a:r>
            <a:r>
              <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的工作流程</a:t>
            </a:r>
            <a:endParaRPr kumimoji="0" lang="en-US" altLang="zh-CN"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5" name="文本框 4"/>
          <p:cNvSpPr txBox="1"/>
          <p:nvPr/>
        </p:nvSpPr>
        <p:spPr>
          <a:xfrm>
            <a:off x="1099477" y="1591894"/>
            <a:ext cx="9993044" cy="3674211"/>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设计电路原理图：打开</a:t>
            </a:r>
            <a:r>
              <a:rPr lang="en-US" altLang="zh-CN" sz="2400" dirty="0" err="1">
                <a:latin typeface="微软雅黑" panose="020B0503020204020204" pitchFamily="34" charset="-122"/>
                <a:ea typeface="微软雅黑" panose="020B0503020204020204" pitchFamily="34" charset="-122"/>
              </a:rPr>
              <a:t>Esschema</a:t>
            </a:r>
            <a:r>
              <a:rPr lang="en-US" altLang="zh-CN" sz="2400" dirty="0">
                <a:latin typeface="微软雅黑" panose="020B0503020204020204" pitchFamily="34" charset="-122"/>
                <a:ea typeface="微软雅黑" panose="020B0503020204020204" pitchFamily="34" charset="-122"/>
              </a:rPr>
              <a:t> -&gt; </a:t>
            </a:r>
            <a:r>
              <a:rPr lang="zh-CN" altLang="en-US" sz="2400" dirty="0">
                <a:latin typeface="微软雅黑" panose="020B0503020204020204" pitchFamily="34" charset="-122"/>
                <a:ea typeface="微软雅黑" panose="020B0503020204020204" pitchFamily="34" charset="-122"/>
              </a:rPr>
              <a:t>添加元器件于电路原理图上（若库中不存在则打开原理图库编辑器自行创建一个）</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连线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标注元器件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进行规则检查（若报错则对电路原理图进行修正）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为元器件选择合适的封装（若库中不存在则打开封装编辑器自行创建一个）</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生成物料清单</a:t>
            </a:r>
            <a:r>
              <a:rPr lang="en-US" altLang="zh-CN" sz="2400" dirty="0">
                <a:latin typeface="微软雅黑" panose="020B0503020204020204" pitchFamily="34" charset="-122"/>
                <a:ea typeface="微软雅黑" panose="020B0503020204020204" pitchFamily="34" charset="-122"/>
              </a:rPr>
              <a:t>BOM -&gt; </a:t>
            </a:r>
            <a:r>
              <a:rPr lang="zh-CN" altLang="en-US" sz="2400" dirty="0">
                <a:latin typeface="微软雅黑" panose="020B0503020204020204" pitchFamily="34" charset="-122"/>
                <a:ea typeface="微软雅黑" panose="020B0503020204020204" pitchFamily="34" charset="-122"/>
              </a:rPr>
              <a:t>生成</a:t>
            </a:r>
            <a:r>
              <a:rPr lang="en-US" altLang="zh-CN" sz="2400" dirty="0">
                <a:latin typeface="微软雅黑" panose="020B0503020204020204" pitchFamily="34" charset="-122"/>
                <a:ea typeface="微软雅黑" panose="020B0503020204020204" pitchFamily="34" charset="-122"/>
              </a:rPr>
              <a:t>Netlist</a:t>
            </a:r>
            <a:r>
              <a:rPr lang="zh-CN" altLang="en-US" sz="2400" dirty="0">
                <a:latin typeface="微软雅黑" panose="020B0503020204020204" pitchFamily="34" charset="-122"/>
                <a:ea typeface="微软雅黑" panose="020B0503020204020204" pitchFamily="34" charset="-122"/>
              </a:rPr>
              <a:t>网络表</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kumimoji="0" lang="en-US" altLang="zh-CN" sz="2800" b="0" i="0" u="none" strike="noStrike" kern="1200" cap="none" spc="0" normalizeH="0" baseline="0" noProof="0" dirty="0" err="1">
                <a:ln>
                  <a:noFill/>
                </a:ln>
                <a:solidFill>
                  <a:srgbClr val="004578"/>
                </a:solidFill>
                <a:effectLst/>
                <a:uLnTx/>
                <a:uFillTx/>
                <a:latin typeface="微软雅黑" panose="020B0503020204020204" pitchFamily="34" charset="-122"/>
                <a:ea typeface="微软雅黑" panose="020B0503020204020204" pitchFamily="34" charset="-122"/>
              </a:rPr>
              <a:t>KiCad</a:t>
            </a:r>
            <a:r>
              <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的工作流程</a:t>
            </a:r>
            <a:endParaRPr kumimoji="0" lang="en-US" altLang="zh-CN"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5" name="文本框 4"/>
          <p:cNvSpPr txBox="1"/>
          <p:nvPr/>
        </p:nvSpPr>
        <p:spPr>
          <a:xfrm>
            <a:off x="1099477" y="1591894"/>
            <a:ext cx="9993044" cy="2935547"/>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依图布局</a:t>
            </a:r>
            <a:r>
              <a:rPr lang="en-US" altLang="zh-CN" sz="2400" dirty="0">
                <a:latin typeface="微软雅黑" panose="020B0503020204020204" pitchFamily="34" charset="-122"/>
                <a:ea typeface="微软雅黑" panose="020B0503020204020204" pitchFamily="34" charset="-122"/>
              </a:rPr>
              <a:t>PCB</a:t>
            </a:r>
            <a:r>
              <a:rPr lang="zh-CN" altLang="en-US" sz="2400" dirty="0">
                <a:latin typeface="微软雅黑" panose="020B0503020204020204" pitchFamily="34" charset="-122"/>
                <a:ea typeface="微软雅黑" panose="020B0503020204020204" pitchFamily="34" charset="-122"/>
              </a:rPr>
              <a:t>：打开</a:t>
            </a:r>
            <a:r>
              <a:rPr lang="en-US" altLang="zh-CN" sz="2400" dirty="0" err="1">
                <a:latin typeface="微软雅黑" panose="020B0503020204020204" pitchFamily="34" charset="-122"/>
                <a:ea typeface="微软雅黑" panose="020B0503020204020204" pitchFamily="34" charset="-122"/>
              </a:rPr>
              <a:t>Pcbnew</a:t>
            </a:r>
            <a:r>
              <a:rPr lang="en-US" altLang="zh-CN" sz="2400" dirty="0">
                <a:latin typeface="微软雅黑" panose="020B0503020204020204" pitchFamily="34" charset="-122"/>
                <a:ea typeface="微软雅黑" panose="020B0503020204020204" pitchFamily="34" charset="-122"/>
              </a:rPr>
              <a:t> -&gt; </a:t>
            </a:r>
            <a:r>
              <a:rPr lang="zh-CN" altLang="en-US" sz="2400" dirty="0">
                <a:latin typeface="微软雅黑" panose="020B0503020204020204" pitchFamily="34" charset="-122"/>
                <a:ea typeface="微软雅黑" panose="020B0503020204020204" pitchFamily="34" charset="-122"/>
              </a:rPr>
              <a:t>读取</a:t>
            </a:r>
            <a:r>
              <a:rPr lang="en-US" altLang="zh-CN" sz="2400" dirty="0">
                <a:latin typeface="微软雅黑" panose="020B0503020204020204" pitchFamily="34" charset="-122"/>
                <a:ea typeface="微软雅黑" panose="020B0503020204020204" pitchFamily="34" charset="-122"/>
              </a:rPr>
              <a:t>Netlist</a:t>
            </a:r>
            <a:r>
              <a:rPr lang="zh-CN" altLang="en-US" sz="2400" dirty="0">
                <a:latin typeface="微软雅黑" panose="020B0503020204020204" pitchFamily="34" charset="-122"/>
                <a:ea typeface="微软雅黑" panose="020B0503020204020204" pitchFamily="34" charset="-122"/>
              </a:rPr>
              <a:t>网络表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合理选择</a:t>
            </a:r>
            <a:r>
              <a:rPr lang="en-US" altLang="zh-CN" sz="2400" dirty="0">
                <a:latin typeface="微软雅黑" panose="020B0503020204020204" pitchFamily="34" charset="-122"/>
                <a:ea typeface="微软雅黑" panose="020B0503020204020204" pitchFamily="34" charset="-122"/>
              </a:rPr>
              <a:t>PCB</a:t>
            </a:r>
            <a:r>
              <a:rPr lang="zh-CN" altLang="en-US" sz="2400" dirty="0">
                <a:latin typeface="微软雅黑" panose="020B0503020204020204" pitchFamily="34" charset="-122"/>
                <a:ea typeface="微软雅黑" panose="020B0503020204020204" pitchFamily="34" charset="-122"/>
              </a:rPr>
              <a:t>结构（双层、四层或其他）</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确定布线宽度、间距等规则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将元器件合理布局 </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手动或自动连线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覆铜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进行规则检查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添加必要说明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生成生产用</a:t>
            </a:r>
            <a:r>
              <a:rPr lang="en-US" altLang="zh-CN" sz="2400" dirty="0">
                <a:latin typeface="微软雅黑" panose="020B0503020204020204" pitchFamily="34" charset="-122"/>
                <a:ea typeface="微软雅黑" panose="020B0503020204020204" pitchFamily="34" charset="-122"/>
              </a:rPr>
              <a:t>Gerber</a:t>
            </a:r>
            <a:r>
              <a:rPr lang="zh-CN" altLang="en-US" sz="2400" dirty="0">
                <a:latin typeface="微软雅黑" panose="020B0503020204020204" pitchFamily="34" charset="-122"/>
                <a:ea typeface="微软雅黑" panose="020B0503020204020204" pitchFamily="34" charset="-122"/>
              </a:rPr>
              <a:t>文件及钻孔文件</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93073" y="3173221"/>
            <a:ext cx="5605853" cy="769441"/>
          </a:xfrm>
          <a:prstGeom prst="rect">
            <a:avLst/>
          </a:prstGeom>
          <a:noFill/>
        </p:spPr>
        <p:txBody>
          <a:bodyPr wrap="square" rtlCol="0">
            <a:spAutoFit/>
          </a:bodyPr>
          <a:lstStyle/>
          <a:p>
            <a:pPr lvl="0" algn="ctr">
              <a:defRPr/>
            </a:pPr>
            <a:r>
              <a:rPr lang="zh-CN" altLang="en-US" sz="4400" dirty="0">
                <a:solidFill>
                  <a:srgbClr val="004578"/>
                </a:solidFill>
                <a:latin typeface="微软雅黑" panose="020B0503020204020204" pitchFamily="34" charset="-122"/>
                <a:ea typeface="微软雅黑" panose="020B0503020204020204" pitchFamily="34" charset="-122"/>
              </a:rPr>
              <a:t>实验介绍</a:t>
            </a:r>
            <a:endParaRPr lang="zh-CN" altLang="en-US" sz="4400" dirty="0">
              <a:solidFill>
                <a:srgbClr val="004578"/>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3220"/>
          </a:xfrm>
          <a:prstGeom prst="rect">
            <a:avLst/>
          </a:prstGeom>
          <a:noFill/>
        </p:spPr>
        <p:txBody>
          <a:bodyPr wrap="square" rtlCol="0">
            <a:spAutoFit/>
          </a:bodyPr>
          <a:lstStyle/>
          <a:p>
            <a:pPr lvl="0" algn="ctr">
              <a:defRPr/>
            </a:pPr>
            <a:r>
              <a:rPr lang="zh-CN" altLang="en-US" sz="2800" noProof="0" dirty="0">
                <a:solidFill>
                  <a:srgbClr val="004578"/>
                </a:solidFill>
                <a:latin typeface="微软雅黑" panose="020B0503020204020204" pitchFamily="34" charset="-122"/>
                <a:ea typeface="微软雅黑" panose="020B0503020204020204" pitchFamily="34" charset="-122"/>
              </a:rPr>
              <a:t>实验介绍</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10" name="文本框 9"/>
          <p:cNvSpPr txBox="1"/>
          <p:nvPr/>
        </p:nvSpPr>
        <p:spPr>
          <a:xfrm>
            <a:off x="325411" y="1172079"/>
            <a:ext cx="11543861" cy="5139055"/>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在这个项目中，你将下载并安装</a:t>
            </a:r>
            <a:r>
              <a:rPr lang="en-US" altLang="zh-CN" sz="2400" dirty="0" err="1">
                <a:latin typeface="微软雅黑" panose="020B0503020204020204" pitchFamily="34" charset="-122"/>
                <a:ea typeface="微软雅黑" panose="020B0503020204020204" pitchFamily="34" charset="-122"/>
              </a:rPr>
              <a:t>Kicad</a:t>
            </a:r>
            <a:r>
              <a:rPr lang="zh-CN" altLang="en-US" sz="2400" dirty="0">
                <a:latin typeface="微软雅黑" panose="020B0503020204020204" pitchFamily="34" charset="-122"/>
                <a:ea typeface="微软雅黑" panose="020B0503020204020204" pitchFamily="34" charset="-122"/>
              </a:rPr>
              <a:t>，并使用它的原理图绘制功能：</a:t>
            </a:r>
            <a:endParaRPr lang="en-US" altLang="zh-CN" sz="2400" dirty="0">
              <a:latin typeface="微软雅黑" panose="020B0503020204020204" pitchFamily="34" charset="-122"/>
              <a:ea typeface="微软雅黑" panose="020B0503020204020204" pitchFamily="34" charset="-122"/>
            </a:endParaRPr>
          </a:p>
          <a:p>
            <a:pPr marL="342900" lvl="0" indent="-342900">
              <a:lnSpc>
                <a:spcPct val="200000"/>
              </a:lnSpc>
              <a:buFont typeface="Wingdings" panose="05000000000000000000" pitchFamily="2" charset="2"/>
              <a:buChar char="Ø"/>
              <a:defRPr/>
            </a:pPr>
            <a:r>
              <a:rPr lang="zh-CN" altLang="en-US" sz="2400" dirty="0">
                <a:latin typeface="微软雅黑" panose="020B0503020204020204" pitchFamily="34" charset="-122"/>
                <a:ea typeface="微软雅黑" panose="020B0503020204020204" pitchFamily="34" charset="-122"/>
              </a:rPr>
              <a:t>提交一个报告，报告中包含你的工具运行截图、原理图绘制界面。</a:t>
            </a:r>
            <a:endParaRPr lang="en-US" altLang="zh-CN" sz="2400" dirty="0">
              <a:latin typeface="微软雅黑" panose="020B0503020204020204" pitchFamily="34" charset="-122"/>
              <a:ea typeface="微软雅黑" panose="020B0503020204020204" pitchFamily="34" charset="-122"/>
            </a:endParaRPr>
          </a:p>
          <a:p>
            <a:pPr lvl="0">
              <a:lnSpc>
                <a:spcPct val="200000"/>
              </a:lnSpc>
              <a:defRPr/>
            </a:pPr>
            <a:endParaRPr lang="zh-CN" altLang="en-US" sz="2400" u="sng" dirty="0">
              <a:latin typeface="微软雅黑" panose="020B0503020204020204" pitchFamily="34" charset="-122"/>
              <a:ea typeface="微软雅黑" panose="020B0503020204020204" pitchFamily="34" charset="-122"/>
            </a:endParaRPr>
          </a:p>
          <a:p>
            <a:pPr lvl="0">
              <a:lnSpc>
                <a:spcPct val="200000"/>
              </a:lnSpc>
              <a:defRPr/>
            </a:pPr>
            <a:r>
              <a:rPr lang="zh-CN" altLang="en-US" sz="2400" u="sng" dirty="0">
                <a:latin typeface="微软雅黑" panose="020B0503020204020204" pitchFamily="34" charset="-122"/>
                <a:ea typeface="微软雅黑" panose="020B0503020204020204" pitchFamily="34" charset="-122"/>
              </a:rPr>
              <a:t>额外加分机会</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42900" lvl="0" indent="-342900">
              <a:lnSpc>
                <a:spcPct val="200000"/>
              </a:lnSpc>
              <a:buFont typeface="Wingdings" panose="05000000000000000000" pitchFamily="2" charset="2"/>
              <a:buChar char="Ø"/>
              <a:defRPr/>
            </a:pPr>
            <a:r>
              <a:rPr lang="zh-CN" altLang="en-US" sz="2400" dirty="0">
                <a:latin typeface="微软雅黑" panose="020B0503020204020204" pitchFamily="34" charset="-122"/>
                <a:ea typeface="微软雅黑" panose="020B0503020204020204" pitchFamily="34" charset="-122"/>
              </a:rPr>
              <a:t>扮演一个</a:t>
            </a:r>
            <a:r>
              <a:rPr lang="en-US" altLang="zh-CN" sz="2400" dirty="0" err="1">
                <a:latin typeface="微软雅黑" panose="020B0503020204020204" pitchFamily="34" charset="-122"/>
                <a:ea typeface="微软雅黑" panose="020B0503020204020204" pitchFamily="34" charset="-122"/>
              </a:rPr>
              <a:t>KiCad</a:t>
            </a:r>
            <a:r>
              <a:rPr lang="zh-CN" altLang="en-US" sz="2400" dirty="0">
                <a:latin typeface="微软雅黑" panose="020B0503020204020204" pitchFamily="34" charset="-122"/>
                <a:ea typeface="微软雅黑" panose="020B0503020204020204" pitchFamily="34" charset="-122"/>
              </a:rPr>
              <a:t>的员工，老板说你未来需要维护</a:t>
            </a:r>
            <a:r>
              <a:rPr lang="en-US" altLang="zh-CN" sz="2400" dirty="0" err="1">
                <a:latin typeface="微软雅黑" panose="020B0503020204020204" pitchFamily="34" charset="-122"/>
                <a:ea typeface="微软雅黑" panose="020B0503020204020204" pitchFamily="34" charset="-122"/>
              </a:rPr>
              <a:t>KiCad</a:t>
            </a:r>
            <a:r>
              <a:rPr lang="zh-CN" altLang="en-US" sz="2400" dirty="0">
                <a:latin typeface="微软雅黑" panose="020B0503020204020204" pitchFamily="34" charset="-122"/>
                <a:ea typeface="微软雅黑" panose="020B0503020204020204" pitchFamily="34" charset="-122"/>
              </a:rPr>
              <a:t>的设置模块，让你先看下这部分的代码，下班前你需要交上你的工作总结，</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KiCad</a:t>
            </a:r>
            <a:r>
              <a:rPr lang="zh-CN" altLang="en-US" sz="2400" dirty="0">
                <a:latin typeface="微软雅黑" panose="020B0503020204020204" pitchFamily="34" charset="-122"/>
                <a:ea typeface="微软雅黑" panose="020B0503020204020204" pitchFamily="34" charset="-122"/>
              </a:rPr>
              <a:t>的设置模块的源码所在网址：</a:t>
            </a:r>
            <a:r>
              <a:rPr lang="en-US" altLang="zh-CN" sz="2000" dirty="0">
                <a:latin typeface="微软雅黑" panose="020B0503020204020204" pitchFamily="34" charset="-122"/>
                <a:ea typeface="微软雅黑" panose="020B0503020204020204" pitchFamily="34" charset="-122"/>
              </a:rPr>
              <a:t>https://docs.kicad.org/doxygen/dir_b4abec7fdb80ad84f51c03bfe9b44eee.html</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646969" y="3168711"/>
            <a:ext cx="6898062" cy="769441"/>
          </a:xfrm>
          <a:prstGeom prst="rect">
            <a:avLst/>
          </a:prstGeom>
          <a:noFill/>
        </p:spPr>
        <p:txBody>
          <a:bodyPr wrap="square" rtlCol="0">
            <a:spAutoFit/>
          </a:bodyPr>
          <a:lstStyle/>
          <a:p>
            <a:pPr lvl="0" algn="ctr">
              <a:defRPr/>
            </a:pPr>
            <a:r>
              <a:rPr lang="zh-CN" altLang="en-US" sz="4400" dirty="0">
                <a:solidFill>
                  <a:srgbClr val="004578"/>
                </a:solidFill>
                <a:latin typeface="微软雅黑" panose="020B0503020204020204" pitchFamily="34" charset="-122"/>
                <a:ea typeface="微软雅黑" panose="020B0503020204020204" pitchFamily="34" charset="-122"/>
              </a:rPr>
              <a:t>实验过程</a:t>
            </a:r>
            <a:endParaRPr lang="zh-CN" altLang="en-US" sz="4400" dirty="0">
              <a:solidFill>
                <a:srgbClr val="004578"/>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lang="zh-CN" altLang="en-US" sz="2800" dirty="0">
                <a:solidFill>
                  <a:srgbClr val="004578"/>
                </a:solidFill>
                <a:latin typeface="微软雅黑" panose="020B0503020204020204" pitchFamily="34" charset="-122"/>
                <a:ea typeface="微软雅黑" panose="020B0503020204020204" pitchFamily="34" charset="-122"/>
              </a:rPr>
              <a:t>下载安装</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10" name="文本框 9"/>
          <p:cNvSpPr txBox="1"/>
          <p:nvPr/>
        </p:nvSpPr>
        <p:spPr>
          <a:xfrm>
            <a:off x="823911" y="904891"/>
            <a:ext cx="10544175" cy="2935547"/>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在这个网站下载工具的安装包：</a:t>
            </a:r>
            <a:endParaRPr lang="en-US" altLang="zh-CN" sz="2400" dirty="0">
              <a:latin typeface="微软雅黑" panose="020B0503020204020204" pitchFamily="34" charset="-122"/>
              <a:ea typeface="微软雅黑" panose="020B0503020204020204" pitchFamily="34" charset="-122"/>
            </a:endParaRPr>
          </a:p>
          <a:p>
            <a:pPr lvl="0">
              <a:lnSpc>
                <a:spcPct val="200000"/>
              </a:lnSpc>
              <a:defRPr/>
            </a:pPr>
            <a:r>
              <a:rPr lang="en-US" altLang="zh-CN" sz="2400" dirty="0">
                <a:latin typeface="微软雅黑" panose="020B0503020204020204" pitchFamily="34" charset="-122"/>
                <a:ea typeface="微软雅黑" panose="020B0503020204020204" pitchFamily="34" charset="-122"/>
                <a:hlinkClick r:id="rId2"/>
              </a:rPr>
              <a:t>https://www.kicad.org/download/windows/</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lvl="0">
              <a:lnSpc>
                <a:spcPct val="200000"/>
              </a:lnSpc>
              <a:defRPr/>
            </a:pPr>
            <a:r>
              <a:rPr lang="zh-CN" altLang="en-US" sz="2400" dirty="0">
                <a:latin typeface="微软雅黑" panose="020B0503020204020204" pitchFamily="34" charset="-122"/>
                <a:ea typeface="微软雅黑" panose="020B0503020204020204" pitchFamily="34" charset="-122"/>
              </a:rPr>
              <a:t>双击</a:t>
            </a:r>
            <a:r>
              <a:rPr lang="en-US" altLang="zh-CN" sz="2400" dirty="0">
                <a:latin typeface="微软雅黑" panose="020B0503020204020204" pitchFamily="34" charset="-122"/>
                <a:ea typeface="微软雅黑" panose="020B0503020204020204" pitchFamily="34" charset="-122"/>
              </a:rPr>
              <a:t>exe</a:t>
            </a:r>
            <a:r>
              <a:rPr lang="zh-CN" altLang="en-US" sz="2400" dirty="0">
                <a:latin typeface="微软雅黑" panose="020B0503020204020204" pitchFamily="34" charset="-122"/>
                <a:ea typeface="微软雅黑" panose="020B0503020204020204" pitchFamily="34" charset="-122"/>
              </a:rPr>
              <a:t>文件打开，一直点击下一步完成安装</a:t>
            </a:r>
            <a:endParaRPr lang="en-US" altLang="zh-CN" sz="2400" dirty="0">
              <a:latin typeface="微软雅黑" panose="020B0503020204020204" pitchFamily="34" charset="-122"/>
              <a:ea typeface="微软雅黑" panose="020B0503020204020204" pitchFamily="34" charset="-122"/>
            </a:endParaRPr>
          </a:p>
          <a:p>
            <a:pPr lvl="0">
              <a:lnSpc>
                <a:spcPct val="200000"/>
              </a:lnSpc>
              <a:defRPr/>
            </a:pPr>
            <a:r>
              <a:rPr lang="zh-CN" altLang="en-US" sz="2400" dirty="0">
                <a:latin typeface="微软雅黑" panose="020B0503020204020204" pitchFamily="34" charset="-122"/>
                <a:ea typeface="微软雅黑" panose="020B0503020204020204" pitchFamily="34" charset="-122"/>
              </a:rPr>
              <a:t>完成后打开，界面如下：</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8017" y="3347884"/>
            <a:ext cx="4110447" cy="33057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lang="zh-CN" altLang="en-US" sz="2800" dirty="0">
                <a:solidFill>
                  <a:srgbClr val="004578"/>
                </a:solidFill>
                <a:latin typeface="微软雅黑" panose="020B0503020204020204" pitchFamily="34" charset="-122"/>
                <a:ea typeface="微软雅黑" panose="020B0503020204020204" pitchFamily="34" charset="-122"/>
              </a:rPr>
              <a:t>创建一个新的工程</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4" name="文本框 3"/>
          <p:cNvSpPr txBox="1"/>
          <p:nvPr/>
        </p:nvSpPr>
        <p:spPr>
          <a:xfrm>
            <a:off x="1258710" y="1222562"/>
            <a:ext cx="4573226" cy="4412875"/>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打开 </a:t>
            </a:r>
            <a:r>
              <a:rPr lang="en-US" altLang="zh-CN" sz="2400" dirty="0" err="1">
                <a:latin typeface="微软雅黑" panose="020B0503020204020204" pitchFamily="34" charset="-122"/>
                <a:ea typeface="微软雅黑" panose="020B0503020204020204" pitchFamily="34" charset="-122"/>
              </a:rPr>
              <a:t>KiCad</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会出现工程管理器。点击 文件 → 新建工程，浏览到你想要的位置，并给你的工程起个名字，如 </a:t>
            </a:r>
            <a:r>
              <a:rPr lang="en-US" altLang="zh-CN" sz="2400" dirty="0">
                <a:latin typeface="微软雅黑" panose="020B0503020204020204" pitchFamily="34" charset="-122"/>
                <a:ea typeface="微软雅黑" panose="020B0503020204020204" pitchFamily="34" charset="-122"/>
              </a:rPr>
              <a:t>“test"</a:t>
            </a:r>
            <a:r>
              <a:rPr lang="zh-CN" altLang="en-US" sz="2400" dirty="0">
                <a:latin typeface="微软雅黑" panose="020B0503020204020204" pitchFamily="34" charset="-122"/>
                <a:ea typeface="微软雅黑" panose="020B0503020204020204" pitchFamily="34" charset="-122"/>
              </a:rPr>
              <a:t>。确保 为工程创建一个新的文件夹 复选框被选中，然后点 击保存。</a:t>
            </a:r>
            <a:endParaRPr lang="en-US" altLang="zh-CN" sz="2400" dirty="0">
              <a:latin typeface="微软雅黑" panose="020B0503020204020204" pitchFamily="34" charset="-122"/>
              <a:ea typeface="微软雅黑" panose="020B0503020204020204" pitchFamily="34" charset="-122"/>
            </a:endParaRPr>
          </a:p>
        </p:txBody>
      </p:sp>
      <p:pic>
        <p:nvPicPr>
          <p:cNvPr id="100" name="图片 99" descr="图形用户界面, 文本, 应用程序&#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1665" y="1114302"/>
            <a:ext cx="4797837" cy="56228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使用原理图编辑器</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4" name="文本框 3"/>
          <p:cNvSpPr txBox="1"/>
          <p:nvPr/>
        </p:nvSpPr>
        <p:spPr>
          <a:xfrm>
            <a:off x="1080409" y="841899"/>
            <a:ext cx="10031180" cy="2935547"/>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点击原理图编辑器：                   ，选择默认选项。复制默认全局封装库表（推荐）。如果这个选项被禁用，请查看以下网址寻找解决办：</a:t>
            </a:r>
            <a:r>
              <a:rPr lang="en-US" altLang="zh-CN" sz="2400" dirty="0">
                <a:latin typeface="微软雅黑" panose="020B0503020204020204" pitchFamily="34" charset="-122"/>
                <a:ea typeface="微软雅黑" panose="020B0503020204020204" pitchFamily="34" charset="-122"/>
                <a:hlinkClick r:id="rId2"/>
              </a:rPr>
              <a:t>https://docs.kicad.org/7.0/zh/getting_started_in_kicad/getting_started_in_kicad.html</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。接下来你将看到原理图编辑界面：     </a:t>
            </a:r>
            <a:endParaRPr lang="en-US" altLang="zh-CN"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3916690" y="1069790"/>
            <a:ext cx="1585924" cy="528641"/>
          </a:xfrm>
          <a:prstGeom prst="rect">
            <a:avLst/>
          </a:prstGeom>
        </p:spPr>
      </p:pic>
      <p:pic>
        <p:nvPicPr>
          <p:cNvPr id="9" name="图片 8"/>
          <p:cNvPicPr>
            <a:picLocks noChangeAspect="1"/>
          </p:cNvPicPr>
          <p:nvPr/>
        </p:nvPicPr>
        <p:blipFill>
          <a:blip r:embed="rId4"/>
          <a:stretch>
            <a:fillRect/>
          </a:stretch>
        </p:blipFill>
        <p:spPr>
          <a:xfrm>
            <a:off x="3859503" y="3910188"/>
            <a:ext cx="4472992" cy="26278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原理图编辑器基础知识</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4" name="文本框 3"/>
          <p:cNvSpPr txBox="1"/>
          <p:nvPr/>
        </p:nvSpPr>
        <p:spPr>
          <a:xfrm>
            <a:off x="432076" y="714745"/>
            <a:ext cx="5414935" cy="5890202"/>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要在原理图上移动，用鼠标中键或鼠标右键点击并拖动。用鼠标滚轮或 </a:t>
            </a:r>
            <a:r>
              <a:rPr lang="en-US" altLang="zh-CN" sz="2400" dirty="0">
                <a:latin typeface="微软雅黑" panose="020B0503020204020204" pitchFamily="34" charset="-122"/>
                <a:ea typeface="微软雅黑" panose="020B0503020204020204" pitchFamily="34" charset="-122"/>
              </a:rPr>
              <a:t>F1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F2 </a:t>
            </a:r>
            <a:r>
              <a:rPr lang="zh-CN" altLang="en-US" sz="2400" dirty="0">
                <a:latin typeface="微软雅黑" panose="020B0503020204020204" pitchFamily="34" charset="-122"/>
                <a:ea typeface="微软雅黑" panose="020B0503020204020204" pitchFamily="34" charset="-122"/>
              </a:rPr>
              <a:t>进行放大和缩小。屏幕左侧的工具栏包含基本的显示设置。屏幕右侧的工具栏包含了编辑原理图的工具。在绘制原理图中的任何内容之前，先对原理图页面本身进行设置。 点击 文件 → 页面设置。给原理图一个标题和日期。</a:t>
            </a:r>
            <a:endParaRPr lang="en-US" altLang="zh-CN"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215721" y="1510534"/>
            <a:ext cx="5708350" cy="394270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774703" y="2338925"/>
            <a:ext cx="2305382" cy="1565957"/>
            <a:chOff x="758661" y="1328277"/>
            <a:chExt cx="2305382" cy="1565957"/>
          </a:xfrm>
        </p:grpSpPr>
        <p:sp>
          <p:nvSpPr>
            <p:cNvPr id="6" name="文本框 5"/>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5281325" y="2338925"/>
            <a:ext cx="463473" cy="1728993"/>
            <a:chOff x="5855368" y="980316"/>
            <a:chExt cx="463473" cy="1728993"/>
          </a:xfrm>
          <a:solidFill>
            <a:srgbClr val="004578"/>
          </a:solidFill>
          <a:effectLst>
            <a:outerShdw blurRad="50800" dist="38100" dir="2700000" algn="tl" rotWithShape="0">
              <a:prstClr val="black">
                <a:alpha val="40000"/>
              </a:prstClr>
            </a:outerShdw>
          </a:effectLst>
        </p:grpSpPr>
        <p:sp>
          <p:nvSpPr>
            <p:cNvPr id="13" name="椭圆 12"/>
            <p:cNvSpPr/>
            <p:nvPr/>
          </p:nvSpPr>
          <p:spPr>
            <a:xfrm>
              <a:off x="5855368" y="980316"/>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5855368" y="2245836"/>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0" name="组合 29"/>
          <p:cNvGrpSpPr/>
          <p:nvPr/>
        </p:nvGrpSpPr>
        <p:grpSpPr>
          <a:xfrm>
            <a:off x="5917205" y="3604480"/>
            <a:ext cx="4119072" cy="1663205"/>
            <a:chOff x="6476500" y="974005"/>
            <a:chExt cx="5486836" cy="1663205"/>
          </a:xfrm>
        </p:grpSpPr>
        <p:sp>
          <p:nvSpPr>
            <p:cNvPr id="18" name="文本框 17"/>
            <p:cNvSpPr txBox="1"/>
            <p:nvPr/>
          </p:nvSpPr>
          <p:spPr>
            <a:xfrm>
              <a:off x="6476500" y="974005"/>
              <a:ext cx="2893101" cy="400110"/>
            </a:xfrm>
            <a:prstGeom prst="rect">
              <a:avLst/>
            </a:prstGeom>
            <a:noFill/>
          </p:spPr>
          <p:txBody>
            <a:bodyPr wrap="square" rtlCol="0">
              <a:spAutoFit/>
            </a:bodyPr>
            <a:lstStyle/>
            <a:p>
              <a:pPr>
                <a:defRPr/>
              </a:pPr>
              <a:r>
                <a:rPr lang="zh-CN" altLang="en-US" sz="2000" dirty="0">
                  <a:solidFill>
                    <a:prstClr val="black"/>
                  </a:solidFill>
                  <a:latin typeface="微软雅黑" panose="020B0503020204020204" pitchFamily="34" charset="-122"/>
                  <a:ea typeface="微软雅黑" panose="020B0503020204020204" pitchFamily="34" charset="-122"/>
                </a:rPr>
                <a:t>实验介绍</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p:cNvSpPr txBox="1"/>
            <p:nvPr/>
          </p:nvSpPr>
          <p:spPr>
            <a:xfrm>
              <a:off x="6476500" y="2237100"/>
              <a:ext cx="5486836" cy="400110"/>
            </a:xfrm>
            <a:prstGeom prst="rect">
              <a:avLst/>
            </a:prstGeom>
            <a:noFill/>
          </p:spPr>
          <p:txBody>
            <a:bodyPr wrap="square" rtlCol="0">
              <a:spAutoFit/>
            </a:bodyPr>
            <a:lstStyle/>
            <a:p>
              <a:pPr lvl="0">
                <a:defRPr/>
              </a:pPr>
              <a:r>
                <a:rPr lang="zh-CN" altLang="en-US" sz="2000" dirty="0">
                  <a:solidFill>
                    <a:prstClr val="black"/>
                  </a:solidFill>
                  <a:latin typeface="微软雅黑" panose="020B0503020204020204" pitchFamily="34" charset="-122"/>
                  <a:ea typeface="微软雅黑" panose="020B0503020204020204" pitchFamily="34" charset="-122"/>
                </a:rPr>
                <a:t>实验过程</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2" name="椭圆 1"/>
          <p:cNvSpPr/>
          <p:nvPr/>
        </p:nvSpPr>
        <p:spPr>
          <a:xfrm>
            <a:off x="5281325" y="4870035"/>
            <a:ext cx="463473" cy="463473"/>
          </a:xfrm>
          <a:prstGeom prst="ellipse">
            <a:avLst/>
          </a:prstGeom>
          <a:solidFill>
            <a:srgbClr val="00457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917840" y="2341465"/>
            <a:ext cx="2171906" cy="398780"/>
          </a:xfrm>
          <a:prstGeom prst="rect">
            <a:avLst/>
          </a:prstGeom>
          <a:noFill/>
        </p:spPr>
        <p:txBody>
          <a:bodyPr wrap="square" rtlCol="0">
            <a:spAutoFit/>
          </a:bodyPr>
          <a:lstStyle/>
          <a:p>
            <a:pPr>
              <a:defRPr/>
            </a:pPr>
            <a:r>
              <a:rPr lang="en-US" altLang="zh-CN" sz="2000" dirty="0">
                <a:solidFill>
                  <a:prstClr val="black"/>
                </a:solidFill>
                <a:latin typeface="微软雅黑" panose="020B0503020204020204" pitchFamily="34" charset="-122"/>
                <a:ea typeface="微软雅黑" panose="020B0503020204020204" pitchFamily="34" charset="-122"/>
              </a:rPr>
              <a:t>KiCad</a:t>
            </a:r>
            <a:r>
              <a:rPr lang="zh-CN" altLang="en-US" sz="2000" dirty="0">
                <a:solidFill>
                  <a:prstClr val="black"/>
                </a:solidFill>
                <a:latin typeface="微软雅黑" panose="020B0503020204020204" pitchFamily="34" charset="-122"/>
                <a:ea typeface="微软雅黑" panose="020B0503020204020204" pitchFamily="34" charset="-122"/>
              </a:rPr>
              <a:t>介绍</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advTm="3000"/>
    </mc:Choice>
    <mc:Fallback>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将符号添加到原理图中</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4" name="文本框 3"/>
          <p:cNvSpPr txBox="1"/>
          <p:nvPr/>
        </p:nvSpPr>
        <p:spPr>
          <a:xfrm>
            <a:off x="238438" y="841899"/>
            <a:ext cx="5444607" cy="5890202"/>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通过在原理图上添加一些符号开始制作电路。点击窗口右侧的 添加符号 按钮     </a:t>
            </a:r>
            <a:endParaRPr lang="en-US" altLang="zh-CN" sz="2400" dirty="0">
              <a:latin typeface="微软雅黑" panose="020B0503020204020204" pitchFamily="34" charset="-122"/>
              <a:ea typeface="微软雅黑" panose="020B0503020204020204" pitchFamily="34" charset="-122"/>
            </a:endParaRPr>
          </a:p>
          <a:p>
            <a:pPr lvl="0">
              <a:lnSpc>
                <a:spcPct val="200000"/>
              </a:lnSpc>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或按 </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，打开选择符号对话框。选择符号对话框列出了可用的符号库和其中包含的元件符号。向下滚动到 </a:t>
            </a:r>
            <a:r>
              <a:rPr lang="en-US" altLang="zh-CN" sz="2400" dirty="0">
                <a:latin typeface="微软雅黑" panose="020B0503020204020204" pitchFamily="34" charset="-122"/>
                <a:ea typeface="微软雅黑" panose="020B0503020204020204" pitchFamily="34" charset="-122"/>
              </a:rPr>
              <a:t>Device </a:t>
            </a:r>
            <a:r>
              <a:rPr lang="zh-CN" altLang="en-US" sz="2400" dirty="0">
                <a:latin typeface="微软雅黑" panose="020B0503020204020204" pitchFamily="34" charset="-122"/>
                <a:ea typeface="微软雅黑" panose="020B0503020204020204" pitchFamily="34" charset="-122"/>
              </a:rPr>
              <a:t>库，展开它，并选择 </a:t>
            </a:r>
            <a:r>
              <a:rPr lang="en-US" altLang="zh-CN" sz="2400" dirty="0">
                <a:latin typeface="微软雅黑" panose="020B0503020204020204" pitchFamily="34" charset="-122"/>
                <a:ea typeface="微软雅黑" panose="020B0503020204020204" pitchFamily="34" charset="-122"/>
              </a:rPr>
              <a:t>LED </a:t>
            </a:r>
            <a:r>
              <a:rPr lang="zh-CN" altLang="en-US" sz="2400" dirty="0">
                <a:latin typeface="微软雅黑" panose="020B0503020204020204" pitchFamily="34" charset="-122"/>
                <a:ea typeface="微软雅黑" panose="020B0503020204020204" pitchFamily="34" charset="-122"/>
              </a:rPr>
              <a:t>符号。 点击 确定，然后再次点击，将该符号放入原理图中。</a:t>
            </a:r>
            <a:endParaRPr lang="en-US" altLang="zh-CN" sz="24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420032" y="2656936"/>
            <a:ext cx="304802" cy="290515"/>
          </a:xfrm>
          <a:prstGeom prst="rect">
            <a:avLst/>
          </a:prstGeom>
        </p:spPr>
      </p:pic>
      <p:pic>
        <p:nvPicPr>
          <p:cNvPr id="12" name="图片 11"/>
          <p:cNvPicPr>
            <a:picLocks noChangeAspect="1"/>
          </p:cNvPicPr>
          <p:nvPr/>
        </p:nvPicPr>
        <p:blipFill>
          <a:blip r:embed="rId3"/>
          <a:stretch>
            <a:fillRect/>
          </a:stretch>
        </p:blipFill>
        <p:spPr>
          <a:xfrm>
            <a:off x="5903851" y="1585452"/>
            <a:ext cx="6031339" cy="46844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将符号添加到原理图中</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4" name="文本框 3"/>
          <p:cNvSpPr txBox="1"/>
          <p:nvPr/>
        </p:nvSpPr>
        <p:spPr>
          <a:xfrm>
            <a:off x="745871" y="1232117"/>
            <a:ext cx="10700253" cy="2935547"/>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接下来，添加一个限流电阻。回到符号选择器，但这次尝试通过在顶部的过滤框中输入 </a:t>
            </a:r>
            <a:r>
              <a:rPr lang="en-US" altLang="zh-CN" sz="2400" dirty="0">
                <a:latin typeface="微软雅黑" panose="020B0503020204020204" pitchFamily="34" charset="-122"/>
                <a:ea typeface="微软雅黑" panose="020B0503020204020204" pitchFamily="34" charset="-122"/>
              </a:rPr>
              <a:t>R_US </a:t>
            </a:r>
            <a:r>
              <a:rPr lang="zh-CN" altLang="en-US" sz="2400" dirty="0">
                <a:latin typeface="微软雅黑" panose="020B0503020204020204" pitchFamily="34" charset="-122"/>
                <a:ea typeface="微软雅黑" panose="020B0503020204020204" pitchFamily="34" charset="-122"/>
              </a:rPr>
              <a:t>来搜索一个电阻。 同样，它可以在 </a:t>
            </a:r>
            <a:r>
              <a:rPr lang="en-US" altLang="zh-CN" sz="2400" dirty="0">
                <a:latin typeface="微软雅黑" panose="020B0503020204020204" pitchFamily="34" charset="-122"/>
                <a:ea typeface="微软雅黑" panose="020B0503020204020204" pitchFamily="34" charset="-122"/>
              </a:rPr>
              <a:t>Device </a:t>
            </a:r>
            <a:r>
              <a:rPr lang="zh-CN" altLang="en-US" sz="2400" dirty="0">
                <a:latin typeface="微软雅黑" panose="020B0503020204020204" pitchFamily="34" charset="-122"/>
                <a:ea typeface="微软雅黑" panose="020B0503020204020204" pitchFamily="34" charset="-122"/>
              </a:rPr>
              <a:t>库中找到。</a:t>
            </a:r>
            <a:r>
              <a:rPr lang="en-US" altLang="zh-CN" sz="2400" dirty="0">
                <a:latin typeface="微软雅黑" panose="020B0503020204020204" pitchFamily="34" charset="-122"/>
                <a:ea typeface="微软雅黑" panose="020B0503020204020204" pitchFamily="34" charset="-122"/>
              </a:rPr>
              <a:t>R </a:t>
            </a:r>
            <a:r>
              <a:rPr lang="zh-CN" altLang="en-US" sz="2400" dirty="0">
                <a:latin typeface="微软雅黑" panose="020B0503020204020204" pitchFamily="34" charset="-122"/>
                <a:ea typeface="微软雅黑" panose="020B0503020204020204" pitchFamily="34" charset="-122"/>
              </a:rPr>
              <a:t>设备是一个 </a:t>
            </a:r>
            <a:r>
              <a:rPr lang="en-US" altLang="zh-CN" sz="2400" dirty="0">
                <a:latin typeface="微软雅黑" panose="020B0503020204020204" pitchFamily="34" charset="-122"/>
                <a:ea typeface="微软雅黑" panose="020B0503020204020204" pitchFamily="34" charset="-122"/>
              </a:rPr>
              <a:t>IEC </a:t>
            </a:r>
            <a:r>
              <a:rPr lang="zh-CN" altLang="en-US" sz="2400" dirty="0">
                <a:latin typeface="微软雅黑" panose="020B0503020204020204" pitchFamily="34" charset="-122"/>
                <a:ea typeface="微软雅黑" panose="020B0503020204020204" pitchFamily="34" charset="-122"/>
              </a:rPr>
              <a:t>风格的矩形电阻符号。最后，添加一个电池为</a:t>
            </a:r>
            <a:r>
              <a:rPr lang="en-US" altLang="zh-CN" sz="2400" dirty="0">
                <a:latin typeface="微软雅黑" panose="020B0503020204020204" pitchFamily="34" charset="-122"/>
                <a:ea typeface="微软雅黑" panose="020B0503020204020204" pitchFamily="34" charset="-122"/>
              </a:rPr>
              <a:t>LED</a:t>
            </a:r>
            <a:r>
              <a:rPr lang="zh-CN" altLang="en-US" sz="2400" dirty="0">
                <a:latin typeface="微软雅黑" panose="020B0503020204020204" pitchFamily="34" charset="-122"/>
                <a:ea typeface="微软雅黑" panose="020B0503020204020204" pitchFamily="34" charset="-122"/>
              </a:rPr>
              <a:t>供电。</a:t>
            </a:r>
            <a:r>
              <a:rPr lang="en-US" altLang="zh-CN" sz="2400" dirty="0">
                <a:latin typeface="微软雅黑" panose="020B0503020204020204" pitchFamily="34" charset="-122"/>
                <a:ea typeface="微软雅黑" panose="020B0503020204020204" pitchFamily="34" charset="-122"/>
              </a:rPr>
              <a:t>Device </a:t>
            </a:r>
            <a:r>
              <a:rPr lang="zh-CN" altLang="en-US" sz="2400" dirty="0">
                <a:latin typeface="微软雅黑" panose="020B0503020204020204" pitchFamily="34" charset="-122"/>
                <a:ea typeface="微软雅黑" panose="020B0503020204020204" pitchFamily="34" charset="-122"/>
              </a:rPr>
              <a:t>库有一个合适的 </a:t>
            </a:r>
            <a:r>
              <a:rPr lang="en-US" altLang="zh-CN" sz="2400" dirty="0" err="1">
                <a:latin typeface="微软雅黑" panose="020B0503020204020204" pitchFamily="34" charset="-122"/>
                <a:ea typeface="微软雅黑" panose="020B0503020204020204" pitchFamily="34" charset="-122"/>
              </a:rPr>
              <a:t>Battery_Cell</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符号。试试看去拖动和删除你所添加的符号。</a:t>
            </a:r>
            <a:endParaRPr lang="en-US" altLang="zh-CN" sz="24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420032" y="2656936"/>
            <a:ext cx="304802" cy="290515"/>
          </a:xfrm>
          <a:prstGeom prst="rect">
            <a:avLst/>
          </a:prstGeom>
        </p:spPr>
      </p:pic>
      <p:pic>
        <p:nvPicPr>
          <p:cNvPr id="3076" name="Picture 4" descr="放置了符号的原理图"/>
          <p:cNvPicPr>
            <a:picLocks noChangeAspect="1" noChangeArrowheads="1"/>
          </p:cNvPicPr>
          <p:nvPr/>
        </p:nvPicPr>
        <p:blipFill rotWithShape="1">
          <a:blip r:embed="rId3">
            <a:extLst>
              <a:ext uri="{28A0092B-C50C-407E-A947-70E740481C1C}">
                <a14:useLocalDpi xmlns:a14="http://schemas.microsoft.com/office/drawing/2010/main" val="0"/>
              </a:ext>
            </a:extLst>
          </a:blip>
          <a:srcRect t="24421" b="32160"/>
          <a:stretch>
            <a:fillRect/>
          </a:stretch>
        </p:blipFill>
        <p:spPr bwMode="auto">
          <a:xfrm>
            <a:off x="1919286" y="4557882"/>
            <a:ext cx="8353425" cy="1393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为原理图布线</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4" name="文本框 3"/>
          <p:cNvSpPr txBox="1"/>
          <p:nvPr/>
        </p:nvSpPr>
        <p:spPr>
          <a:xfrm>
            <a:off x="745871" y="1232117"/>
            <a:ext cx="10700253" cy="4412875"/>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符号引脚上都有小圆圈，表明它们没有连接。通过在符号引脚之间画导线来解决这个问题，如截图中所示。点击右侧工具栏上的 添加导线 按钮    或使用 </a:t>
            </a:r>
            <a:r>
              <a:rPr lang="en-US" altLang="zh-CN" sz="2400" dirty="0">
                <a:latin typeface="微软雅黑" panose="020B0503020204020204" pitchFamily="34" charset="-122"/>
                <a:ea typeface="微软雅黑" panose="020B0503020204020204" pitchFamily="34" charset="-122"/>
              </a:rPr>
              <a:t>W </a:t>
            </a:r>
            <a:r>
              <a:rPr lang="zh-CN" altLang="en-US" sz="2400" dirty="0">
                <a:latin typeface="微软雅黑" panose="020B0503020204020204" pitchFamily="34" charset="-122"/>
                <a:ea typeface="微软雅黑" panose="020B0503020204020204" pitchFamily="34" charset="-122"/>
              </a:rPr>
              <a:t>快捷键。点击开始画导线，通过点击符号引脚或双击任何地方完成画导线。按 </a:t>
            </a:r>
            <a:r>
              <a:rPr lang="en-US" altLang="zh-CN" sz="2400" dirty="0">
                <a:latin typeface="微软雅黑" panose="020B0503020204020204" pitchFamily="34" charset="-122"/>
                <a:ea typeface="微软雅黑" panose="020B0503020204020204" pitchFamily="34" charset="-122"/>
              </a:rPr>
              <a:t>Escape </a:t>
            </a:r>
            <a:r>
              <a:rPr lang="zh-CN" altLang="en-US" sz="2400" dirty="0">
                <a:latin typeface="微软雅黑" panose="020B0503020204020204" pitchFamily="34" charset="-122"/>
                <a:ea typeface="微软雅黑" panose="020B0503020204020204" pitchFamily="34" charset="-122"/>
              </a:rPr>
              <a:t>键或</a:t>
            </a:r>
            <a:r>
              <a:rPr lang="en-US" altLang="zh-CN" sz="2400" dirty="0">
                <a:latin typeface="微软雅黑" panose="020B0503020204020204" pitchFamily="34" charset="-122"/>
                <a:ea typeface="微软雅黑" panose="020B0503020204020204" pitchFamily="34" charset="-122"/>
              </a:rPr>
              <a:t>CTRL+C</a:t>
            </a:r>
            <a:r>
              <a:rPr lang="zh-CN" altLang="en-US" sz="2400" dirty="0">
                <a:latin typeface="微软雅黑" panose="020B0503020204020204" pitchFamily="34" charset="-122"/>
                <a:ea typeface="微软雅黑" panose="020B0503020204020204" pitchFamily="34" charset="-122"/>
              </a:rPr>
              <a:t>将取消画导线。</a:t>
            </a:r>
            <a:endParaRPr lang="zh-CN" altLang="en-US" sz="2400" dirty="0">
              <a:latin typeface="微软雅黑" panose="020B0503020204020204" pitchFamily="34" charset="-122"/>
              <a:ea typeface="微软雅黑" panose="020B0503020204020204" pitchFamily="34" charset="-122"/>
            </a:endParaRPr>
          </a:p>
          <a:p>
            <a:pPr lvl="0">
              <a:lnSpc>
                <a:spcPct val="200000"/>
              </a:lnSpc>
              <a:defRPr/>
            </a:pPr>
            <a:r>
              <a:rPr lang="zh-CN" altLang="en-US" sz="2400" dirty="0">
                <a:latin typeface="微软雅黑" panose="020B0503020204020204" pitchFamily="34" charset="-122"/>
                <a:ea typeface="微软雅黑" panose="020B0503020204020204" pitchFamily="34" charset="-122"/>
              </a:rPr>
              <a:t>另一种方便的画导线方法是将鼠标悬停在一个未连接的引脚上。 鼠标指针会改变，表示可以从该位置开始画导线。点击该引脚就会自动开始画导线。</a:t>
            </a:r>
            <a:endParaRPr lang="en-US" altLang="zh-CN"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9564328" y="2293449"/>
            <a:ext cx="304802" cy="3095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646969" y="3168711"/>
            <a:ext cx="6898062" cy="769441"/>
          </a:xfrm>
          <a:prstGeom prst="rect">
            <a:avLst/>
          </a:prstGeom>
          <a:noFill/>
        </p:spPr>
        <p:txBody>
          <a:bodyPr wrap="square" rtlCol="0">
            <a:spAutoFit/>
          </a:bodyPr>
          <a:lstStyle/>
          <a:p>
            <a:pPr lvl="0" algn="ctr">
              <a:defRPr/>
            </a:pPr>
            <a:r>
              <a:rPr lang="zh-CN" altLang="en-US" sz="4400" dirty="0">
                <a:solidFill>
                  <a:srgbClr val="004578"/>
                </a:solidFill>
                <a:latin typeface="微软雅黑" panose="020B0503020204020204" pitchFamily="34" charset="-122"/>
                <a:ea typeface="微软雅黑" panose="020B0503020204020204" pitchFamily="34" charset="-122"/>
              </a:rPr>
              <a:t>补充说明</a:t>
            </a:r>
            <a:endParaRPr lang="zh-CN" altLang="en-US" sz="4400" dirty="0">
              <a:solidFill>
                <a:srgbClr val="004578"/>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6840" y="338455"/>
            <a:ext cx="6877050" cy="521970"/>
          </a:xfrm>
          <a:prstGeom prst="rect">
            <a:avLst/>
          </a:prstGeom>
          <a:noFill/>
        </p:spPr>
        <p:txBody>
          <a:bodyPr wrap="square" rtlCol="0">
            <a:spAutoFit/>
          </a:bodyPr>
          <a:lstStyle/>
          <a:p>
            <a:pPr lvl="0" algn="ctr">
              <a:defRPr/>
            </a:pPr>
            <a:r>
              <a:rPr lang="zh-CN" altLang="en-US" sz="2800" dirty="0">
                <a:solidFill>
                  <a:srgbClr val="004578"/>
                </a:solidFill>
                <a:latin typeface="微软雅黑" panose="020B0503020204020204" pitchFamily="34" charset="-122"/>
                <a:ea typeface="微软雅黑" panose="020B0503020204020204" pitchFamily="34" charset="-122"/>
              </a:rPr>
              <a:t>如果你想使用更多</a:t>
            </a:r>
            <a:r>
              <a:rPr lang="en-US" altLang="zh-CN" sz="2800" dirty="0" err="1">
                <a:solidFill>
                  <a:srgbClr val="004578"/>
                </a:solidFill>
                <a:latin typeface="微软雅黑" panose="020B0503020204020204" pitchFamily="34" charset="-122"/>
                <a:ea typeface="微软雅黑" panose="020B0503020204020204" pitchFamily="34" charset="-122"/>
              </a:rPr>
              <a:t>KiCad</a:t>
            </a:r>
            <a:r>
              <a:rPr lang="zh-CN" altLang="en-US" sz="2800" dirty="0" err="1">
                <a:solidFill>
                  <a:srgbClr val="004578"/>
                </a:solidFill>
                <a:latin typeface="微软雅黑" panose="020B0503020204020204" pitchFamily="34" charset="-122"/>
                <a:ea typeface="微软雅黑" panose="020B0503020204020204" pitchFamily="34" charset="-122"/>
              </a:rPr>
              <a:t>的功能</a:t>
            </a:r>
            <a:r>
              <a:rPr lang="zh-CN" altLang="en-US" sz="2800" dirty="0">
                <a:solidFill>
                  <a:srgbClr val="004578"/>
                </a:solidFill>
                <a:latin typeface="微软雅黑" panose="020B0503020204020204" pitchFamily="34" charset="-122"/>
                <a:ea typeface="微软雅黑" panose="020B0503020204020204" pitchFamily="34" charset="-122"/>
              </a:rPr>
              <a:t>（不要求）</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10" name="文本框 9"/>
          <p:cNvSpPr txBox="1"/>
          <p:nvPr/>
        </p:nvSpPr>
        <p:spPr>
          <a:xfrm>
            <a:off x="823276" y="1975496"/>
            <a:ext cx="10544175" cy="2306955"/>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这个网站中说明了如何使用</a:t>
            </a:r>
            <a:r>
              <a:rPr lang="en-US" altLang="zh-CN" sz="2400" dirty="0" err="1">
                <a:latin typeface="微软雅黑" panose="020B0503020204020204" pitchFamily="34" charset="-122"/>
                <a:ea typeface="微软雅黑" panose="020B0503020204020204" pitchFamily="34" charset="-122"/>
              </a:rPr>
              <a:t>kicad</a:t>
            </a:r>
            <a:r>
              <a:rPr lang="zh-CN" altLang="en-US" sz="2400" dirty="0" err="1">
                <a:latin typeface="微软雅黑" panose="020B0503020204020204" pitchFamily="34" charset="-122"/>
                <a:ea typeface="微软雅黑" panose="020B0503020204020204" pitchFamily="34" charset="-122"/>
              </a:rPr>
              <a:t>的更多功能</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0" indent="0">
              <a:lnSpc>
                <a:spcPct val="200000"/>
              </a:lnSpc>
              <a:buFont typeface="Wingdings" panose="05000000000000000000" pitchFamily="2" charset="2"/>
              <a:buNone/>
              <a:defRPr/>
            </a:pPr>
            <a:r>
              <a:rPr lang="en-US" altLang="zh-CN" sz="2400" dirty="0">
                <a:latin typeface="微软雅黑" panose="020B0503020204020204" pitchFamily="34" charset="-122"/>
                <a:ea typeface="微软雅黑" panose="020B0503020204020204" pitchFamily="34" charset="-122"/>
                <a:sym typeface="+mn-ea"/>
              </a:rPr>
              <a:t>https://haipeng.me/2017/03/01/kicad-tutorial/</a:t>
            </a:r>
            <a:endParaRPr lang="en-US" altLang="zh-CN" sz="2400" dirty="0">
              <a:latin typeface="微软雅黑" panose="020B0503020204020204" pitchFamily="34" charset="-122"/>
              <a:ea typeface="微软雅黑" panose="020B0503020204020204" pitchFamily="34" charset="-122"/>
              <a:sym typeface="+mn-ea"/>
            </a:endParaRPr>
          </a:p>
          <a:p>
            <a:pPr lvl="0" indent="0">
              <a:lnSpc>
                <a:spcPct val="200000"/>
              </a:lnSpc>
              <a:buFont typeface="Wingdings" panose="05000000000000000000" pitchFamily="2" charset="2"/>
              <a:buNone/>
              <a:defRPr/>
            </a:pPr>
            <a:endParaRPr lang="en-US" altLang="zh-CN" sz="2400" b="0" i="0" dirty="0">
              <a:effectLst/>
              <a:highlight>
                <a:srgbClr val="FFFFFF"/>
              </a:highlight>
              <a:latin typeface="Work Sans" pitchFamily="2" charset="0"/>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28352" y="338345"/>
            <a:ext cx="6135291" cy="523220"/>
          </a:xfrm>
          <a:prstGeom prst="rect">
            <a:avLst/>
          </a:prstGeom>
          <a:noFill/>
        </p:spPr>
        <p:txBody>
          <a:bodyPr wrap="square" rtlCol="0">
            <a:spAutoFit/>
          </a:bodyPr>
          <a:lstStyle/>
          <a:p>
            <a:pPr lvl="0" algn="ctr">
              <a:defRPr/>
            </a:pPr>
            <a:r>
              <a:rPr lang="zh-CN" altLang="en-US" sz="2800" dirty="0">
                <a:solidFill>
                  <a:srgbClr val="004578"/>
                </a:solidFill>
                <a:latin typeface="微软雅黑" panose="020B0503020204020204" pitchFamily="34" charset="-122"/>
                <a:ea typeface="微软雅黑" panose="020B0503020204020204" pitchFamily="34" charset="-122"/>
              </a:rPr>
              <a:t>如果你想从源码构建</a:t>
            </a:r>
            <a:r>
              <a:rPr lang="en-US" altLang="zh-CN" sz="2800" dirty="0" err="1">
                <a:solidFill>
                  <a:srgbClr val="004578"/>
                </a:solidFill>
                <a:latin typeface="微软雅黑" panose="020B0503020204020204" pitchFamily="34" charset="-122"/>
                <a:ea typeface="微软雅黑" panose="020B0503020204020204" pitchFamily="34" charset="-122"/>
              </a:rPr>
              <a:t>KiCad</a:t>
            </a:r>
            <a:r>
              <a:rPr lang="zh-CN" altLang="en-US" sz="2800" dirty="0">
                <a:solidFill>
                  <a:srgbClr val="004578"/>
                </a:solidFill>
                <a:latin typeface="微软雅黑" panose="020B0503020204020204" pitchFamily="34" charset="-122"/>
                <a:ea typeface="微软雅黑" panose="020B0503020204020204" pitchFamily="34" charset="-122"/>
              </a:rPr>
              <a:t>（不要求）</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10" name="文本框 9"/>
          <p:cNvSpPr txBox="1"/>
          <p:nvPr/>
        </p:nvSpPr>
        <p:spPr>
          <a:xfrm>
            <a:off x="823911" y="1172221"/>
            <a:ext cx="10544175" cy="5154168"/>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这个网站中说明了如何通过代码构建</a:t>
            </a:r>
            <a:r>
              <a:rPr lang="en-US" altLang="zh-CN" sz="2400" dirty="0" err="1">
                <a:latin typeface="微软雅黑" panose="020B0503020204020204" pitchFamily="34" charset="-122"/>
                <a:ea typeface="微软雅黑" panose="020B0503020204020204" pitchFamily="34" charset="-122"/>
              </a:rPr>
              <a:t>kicad</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0">
              <a:lnSpc>
                <a:spcPct val="200000"/>
              </a:lnSpc>
              <a:defRPr/>
            </a:pPr>
            <a:r>
              <a:rPr lang="en-US" altLang="zh-CN" sz="2400" dirty="0">
                <a:latin typeface="微软雅黑" panose="020B0503020204020204" pitchFamily="34" charset="-122"/>
                <a:ea typeface="微软雅黑" panose="020B0503020204020204" pitchFamily="34" charset="-122"/>
                <a:hlinkClick r:id="rId2"/>
              </a:rPr>
              <a:t>https://dev-docs.kicad.org/en/build/getting-started/index.html</a:t>
            </a:r>
            <a:endParaRPr lang="en-US" altLang="zh-CN" sz="2400" dirty="0">
              <a:latin typeface="微软雅黑" panose="020B0503020204020204" pitchFamily="34" charset="-122"/>
              <a:ea typeface="微软雅黑" panose="020B0503020204020204" pitchFamily="34" charset="-122"/>
            </a:endParaRPr>
          </a:p>
          <a:p>
            <a:pPr lvl="0">
              <a:lnSpc>
                <a:spcPct val="200000"/>
              </a:lnSpc>
              <a:defRPr/>
            </a:pPr>
            <a:r>
              <a:rPr lang="zh-CN" altLang="en-US" sz="2400" dirty="0">
                <a:latin typeface="微软雅黑" panose="020B0503020204020204" pitchFamily="34" charset="-122"/>
                <a:ea typeface="微软雅黑" panose="020B0503020204020204" pitchFamily="34" charset="-122"/>
              </a:rPr>
              <a:t>你可以选择：</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Linux</a:t>
            </a:r>
            <a:r>
              <a:rPr lang="zh-CN" altLang="en-US" sz="2400" dirty="0">
                <a:latin typeface="微软雅黑" panose="020B0503020204020204" pitchFamily="34" charset="-122"/>
                <a:ea typeface="微软雅黑" panose="020B0503020204020204" pitchFamily="34" charset="-122"/>
              </a:rPr>
              <a:t>中构建</a:t>
            </a:r>
            <a:r>
              <a:rPr lang="en-US" altLang="zh-CN" sz="2400" b="0" i="0" dirty="0" err="1">
                <a:effectLst/>
                <a:highlight>
                  <a:srgbClr val="FFFFFF"/>
                </a:highlight>
                <a:latin typeface="Work Sans" pitchFamily="2" charset="0"/>
              </a:rPr>
              <a:t>KiCad</a:t>
            </a:r>
            <a:r>
              <a:rPr lang="en-US" altLang="zh-CN" sz="2400" b="0" i="0" dirty="0">
                <a:effectLst/>
                <a:highlight>
                  <a:srgbClr val="FFFFFF"/>
                </a:highlight>
                <a:latin typeface="Work Sans" pitchFamily="2" charset="0"/>
              </a:rPr>
              <a:t> </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macOS</a:t>
            </a:r>
            <a:r>
              <a:rPr lang="zh-CN" altLang="en-US" sz="2400" dirty="0">
                <a:latin typeface="微软雅黑" panose="020B0503020204020204" pitchFamily="34" charset="-122"/>
                <a:ea typeface="微软雅黑" panose="020B0503020204020204" pitchFamily="34" charset="-122"/>
              </a:rPr>
              <a:t>中构建</a:t>
            </a:r>
            <a:r>
              <a:rPr lang="en-US" altLang="zh-CN" sz="2400" b="0" i="0" dirty="0" err="1">
                <a:effectLst/>
                <a:highlight>
                  <a:srgbClr val="FFFFFF"/>
                </a:highlight>
                <a:latin typeface="Work Sans" pitchFamily="2" charset="0"/>
              </a:rPr>
              <a:t>KiCad</a:t>
            </a:r>
            <a:r>
              <a:rPr lang="en-US" altLang="zh-CN" sz="2400" b="0" i="0" dirty="0">
                <a:effectLst/>
                <a:highlight>
                  <a:srgbClr val="FFFFFF"/>
                </a:highlight>
                <a:latin typeface="Work Sans" pitchFamily="2" charset="0"/>
              </a:rPr>
              <a:t> </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Windows</a:t>
            </a:r>
            <a:r>
              <a:rPr lang="zh-CN" altLang="en-US" sz="2400" dirty="0">
                <a:latin typeface="微软雅黑" panose="020B0503020204020204" pitchFamily="34" charset="-122"/>
                <a:ea typeface="微软雅黑" panose="020B0503020204020204" pitchFamily="34" charset="-122"/>
              </a:rPr>
              <a:t>中使用</a:t>
            </a:r>
            <a:r>
              <a:rPr lang="en-US" altLang="zh-CN" sz="2400" dirty="0">
                <a:latin typeface="微软雅黑" panose="020B0503020204020204" pitchFamily="34" charset="-122"/>
                <a:ea typeface="微软雅黑" panose="020B0503020204020204" pitchFamily="34" charset="-122"/>
              </a:rPr>
              <a:t>MSYS2</a:t>
            </a:r>
            <a:r>
              <a:rPr lang="zh-CN" altLang="en-US" sz="2400" dirty="0">
                <a:latin typeface="微软雅黑" panose="020B0503020204020204" pitchFamily="34" charset="-122"/>
                <a:ea typeface="微软雅黑" panose="020B0503020204020204" pitchFamily="34" charset="-122"/>
              </a:rPr>
              <a:t>构建</a:t>
            </a:r>
            <a:r>
              <a:rPr lang="en-US" altLang="zh-CN" sz="2400" b="0" i="0" dirty="0" err="1">
                <a:effectLst/>
                <a:highlight>
                  <a:srgbClr val="FFFFFF"/>
                </a:highlight>
                <a:latin typeface="Work Sans" pitchFamily="2" charset="0"/>
              </a:rPr>
              <a:t>KiCad</a:t>
            </a:r>
            <a:r>
              <a:rPr lang="en-US" altLang="zh-CN" sz="2400" b="0" i="0" dirty="0">
                <a:effectLst/>
                <a:highlight>
                  <a:srgbClr val="FFFFFF"/>
                </a:highlight>
                <a:latin typeface="Work Sans" pitchFamily="2" charset="0"/>
              </a:rPr>
              <a:t> </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Windows</a:t>
            </a:r>
            <a:r>
              <a:rPr lang="zh-CN" altLang="en-US" sz="2400" dirty="0">
                <a:latin typeface="微软雅黑" panose="020B0503020204020204" pitchFamily="34" charset="-122"/>
                <a:ea typeface="微软雅黑" panose="020B0503020204020204" pitchFamily="34" charset="-122"/>
              </a:rPr>
              <a:t>中使用</a:t>
            </a:r>
            <a:r>
              <a:rPr lang="en-US" altLang="zh-CN" sz="2400" dirty="0">
                <a:latin typeface="微软雅黑" panose="020B0503020204020204" pitchFamily="34" charset="-122"/>
                <a:ea typeface="微软雅黑" panose="020B0503020204020204" pitchFamily="34" charset="-122"/>
              </a:rPr>
              <a:t>Visual Studio</a:t>
            </a:r>
            <a:r>
              <a:rPr lang="zh-CN" altLang="en-US" sz="2400" dirty="0">
                <a:latin typeface="微软雅黑" panose="020B0503020204020204" pitchFamily="34" charset="-122"/>
                <a:ea typeface="微软雅黑" panose="020B0503020204020204" pitchFamily="34" charset="-122"/>
              </a:rPr>
              <a:t>构建</a:t>
            </a:r>
            <a:r>
              <a:rPr lang="en-US" altLang="zh-CN" sz="2400" b="0" i="0" dirty="0" err="1">
                <a:effectLst/>
                <a:highlight>
                  <a:srgbClr val="FFFFFF"/>
                </a:highlight>
                <a:latin typeface="Work Sans" pitchFamily="2" charset="0"/>
              </a:rPr>
              <a:t>KiCad</a:t>
            </a:r>
            <a:r>
              <a:rPr lang="en-US" altLang="zh-CN" sz="2400" b="0" i="0" dirty="0">
                <a:effectLst/>
                <a:highlight>
                  <a:srgbClr val="FFFFFF"/>
                </a:highlight>
                <a:latin typeface="Work Sans" pitchFamily="2" charset="0"/>
              </a:rPr>
              <a:t> </a:t>
            </a:r>
            <a:endParaRPr lang="en-US" altLang="zh-CN" sz="2400" b="0" i="0" dirty="0">
              <a:effectLst/>
              <a:highlight>
                <a:srgbClr val="FFFFFF"/>
              </a:highlight>
              <a:latin typeface="Work Sans" pitchFamily="2" charset="0"/>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10" name="文本框 9"/>
          <p:cNvSpPr txBox="1"/>
          <p:nvPr/>
        </p:nvSpPr>
        <p:spPr>
          <a:xfrm>
            <a:off x="823911" y="1172221"/>
            <a:ext cx="10544175" cy="5151538"/>
          </a:xfrm>
          <a:prstGeom prst="rect">
            <a:avLst/>
          </a:prstGeom>
          <a:noFill/>
        </p:spPr>
        <p:txBody>
          <a:bodyPr wrap="square" rtlCol="0">
            <a:spAutoFit/>
          </a:bodyPr>
          <a:lstStyle/>
          <a:p>
            <a:pPr lvl="0">
              <a:lnSpc>
                <a:spcPct val="200000"/>
              </a:lnSpc>
              <a:defRPr/>
            </a:pPr>
            <a:r>
              <a:rPr lang="zh-CN" altLang="en-US" sz="2400" dirty="0">
                <a:latin typeface="微软雅黑" panose="020B0503020204020204" pitchFamily="34" charset="-122"/>
                <a:ea typeface="微软雅黑" panose="020B0503020204020204" pitchFamily="34" charset="-122"/>
              </a:rPr>
              <a:t>如果你选择在</a:t>
            </a:r>
            <a:r>
              <a:rPr lang="en-US" altLang="zh-CN" sz="2400" dirty="0">
                <a:latin typeface="微软雅黑" panose="020B0503020204020204" pitchFamily="34" charset="-122"/>
                <a:ea typeface="微软雅黑" panose="020B0503020204020204" pitchFamily="34" charset="-122"/>
              </a:rPr>
              <a:t>Linux</a:t>
            </a:r>
            <a:r>
              <a:rPr lang="zh-CN" altLang="en-US" sz="2400" dirty="0">
                <a:latin typeface="微软雅黑" panose="020B0503020204020204" pitchFamily="34" charset="-122"/>
                <a:ea typeface="微软雅黑" panose="020B0503020204020204" pitchFamily="34" charset="-122"/>
              </a:rPr>
              <a:t>中构建，你需要：</a:t>
            </a:r>
            <a:endParaRPr lang="en-US" altLang="zh-CN" sz="2400" dirty="0">
              <a:latin typeface="微软雅黑" panose="020B0503020204020204" pitchFamily="34" charset="-122"/>
              <a:ea typeface="微软雅黑" panose="020B0503020204020204" pitchFamily="34" charset="-122"/>
            </a:endParaRPr>
          </a:p>
          <a:p>
            <a:pPr marL="342900" lvl="0" indent="-342900">
              <a:lnSpc>
                <a:spcPct val="20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下载安装</a:t>
            </a:r>
            <a:r>
              <a:rPr lang="en-US" altLang="zh-CN" sz="2400" dirty="0" err="1">
                <a:latin typeface="微软雅黑" panose="020B0503020204020204" pitchFamily="34" charset="-122"/>
                <a:ea typeface="微软雅黑" panose="020B0503020204020204" pitchFamily="34" charset="-122"/>
              </a:rPr>
              <a:t>Vmware</a:t>
            </a:r>
            <a:endParaRPr lang="en-US" altLang="zh-CN" sz="2400" dirty="0">
              <a:latin typeface="微软雅黑" panose="020B0503020204020204" pitchFamily="34" charset="-122"/>
              <a:ea typeface="微软雅黑" panose="020B0503020204020204" pitchFamily="34" charset="-122"/>
            </a:endParaRPr>
          </a:p>
          <a:p>
            <a:pPr marL="342900" lvl="0" indent="-342900">
              <a:lnSpc>
                <a:spcPct val="20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下载</a:t>
            </a:r>
            <a:r>
              <a:rPr lang="en-US" altLang="zh-CN" sz="2400" dirty="0">
                <a:latin typeface="微软雅黑" panose="020B0503020204020204" pitchFamily="34" charset="-122"/>
                <a:ea typeface="微软雅黑" panose="020B0503020204020204" pitchFamily="34" charset="-122"/>
              </a:rPr>
              <a:t>Ubuntu</a:t>
            </a:r>
            <a:endParaRPr lang="en-US" altLang="zh-CN" sz="2400" dirty="0">
              <a:latin typeface="微软雅黑" panose="020B0503020204020204" pitchFamily="34" charset="-122"/>
              <a:ea typeface="微软雅黑" panose="020B0503020204020204" pitchFamily="34" charset="-122"/>
            </a:endParaRPr>
          </a:p>
          <a:p>
            <a:pPr marL="342900" lvl="0" indent="-342900">
              <a:lnSpc>
                <a:spcPct val="20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创建并打开虚拟机</a:t>
            </a:r>
            <a:endParaRPr lang="en-US" altLang="zh-CN" sz="2400" dirty="0">
              <a:latin typeface="微软雅黑" panose="020B0503020204020204" pitchFamily="34" charset="-122"/>
              <a:ea typeface="微软雅黑" panose="020B0503020204020204" pitchFamily="34" charset="-122"/>
            </a:endParaRPr>
          </a:p>
          <a:p>
            <a:pPr lvl="0">
              <a:lnSpc>
                <a:spcPct val="200000"/>
              </a:lnSpc>
              <a:defRPr/>
            </a:pPr>
            <a:r>
              <a:rPr lang="zh-CN" altLang="en-US" sz="2400" dirty="0">
                <a:latin typeface="微软雅黑" panose="020B0503020204020204" pitchFamily="34" charset="-122"/>
                <a:ea typeface="微软雅黑" panose="020B0503020204020204" pitchFamily="34" charset="-122"/>
              </a:rPr>
              <a:t>你可以参考网上的教程来完成这一过程，例如：</a:t>
            </a:r>
            <a:endParaRPr lang="en-US" altLang="zh-CN" sz="2400" dirty="0">
              <a:latin typeface="微软雅黑" panose="020B0503020204020204" pitchFamily="34" charset="-122"/>
              <a:ea typeface="微软雅黑" panose="020B0503020204020204" pitchFamily="34" charset="-122"/>
            </a:endParaRPr>
          </a:p>
          <a:p>
            <a:pPr marL="342900" lvl="0" indent="-342900">
              <a:lnSpc>
                <a:spcPct val="200000"/>
              </a:lnSpc>
              <a:buFont typeface="Arial" panose="020B0604020202020204" pitchFamily="34" charset="0"/>
              <a:buChar char="•"/>
              <a:defRPr/>
            </a:pPr>
            <a:r>
              <a:rPr lang="en-US" altLang="zh-CN" sz="2400" dirty="0">
                <a:latin typeface="微软雅黑" panose="020B0503020204020204" pitchFamily="34" charset="-122"/>
                <a:ea typeface="微软雅黑" panose="020B0503020204020204" pitchFamily="34" charset="-122"/>
                <a:hlinkClick r:id="rId2"/>
              </a:rPr>
              <a:t>https://blog.csdn.net/m0_70885101/article/details/137694608</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342900" lvl="0" indent="-342900">
              <a:lnSpc>
                <a:spcPct val="200000"/>
              </a:lnSpc>
              <a:buFont typeface="Arial" panose="020B0604020202020204" pitchFamily="34" charset="0"/>
              <a:buChar char="•"/>
              <a:defRPr/>
            </a:pPr>
            <a:r>
              <a:rPr lang="en-US" altLang="zh-CN" sz="2400" dirty="0">
                <a:latin typeface="微软雅黑" panose="020B0503020204020204" pitchFamily="34" charset="-122"/>
                <a:ea typeface="微软雅黑" panose="020B0503020204020204" pitchFamily="34" charset="-122"/>
                <a:hlinkClick r:id="rId3"/>
              </a:rPr>
              <a:t>https://blog.csdn.net/qq_45657288/article/details/116084337</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028352" y="338345"/>
            <a:ext cx="6135291" cy="523220"/>
          </a:xfrm>
          <a:prstGeom prst="rect">
            <a:avLst/>
          </a:prstGeom>
          <a:noFill/>
        </p:spPr>
        <p:txBody>
          <a:bodyPr wrap="square" rtlCol="0">
            <a:spAutoFit/>
          </a:bodyPr>
          <a:lstStyle/>
          <a:p>
            <a:pPr lvl="0" algn="ctr">
              <a:defRPr/>
            </a:pPr>
            <a:r>
              <a:rPr lang="zh-CN" altLang="en-US" sz="2800" dirty="0">
                <a:solidFill>
                  <a:srgbClr val="004578"/>
                </a:solidFill>
                <a:latin typeface="微软雅黑" panose="020B0503020204020204" pitchFamily="34" charset="-122"/>
                <a:ea typeface="微软雅黑" panose="020B0503020204020204" pitchFamily="34" charset="-122"/>
              </a:rPr>
              <a:t>如果你想从源码构建</a:t>
            </a:r>
            <a:r>
              <a:rPr lang="en-US" altLang="zh-CN" sz="2800" dirty="0" err="1">
                <a:solidFill>
                  <a:srgbClr val="004578"/>
                </a:solidFill>
                <a:latin typeface="微软雅黑" panose="020B0503020204020204" pitchFamily="34" charset="-122"/>
                <a:ea typeface="微软雅黑" panose="020B0503020204020204" pitchFamily="34" charset="-122"/>
              </a:rPr>
              <a:t>KiCad</a:t>
            </a:r>
            <a:r>
              <a:rPr lang="zh-CN" altLang="en-US" sz="2800" dirty="0">
                <a:solidFill>
                  <a:srgbClr val="004578"/>
                </a:solidFill>
                <a:latin typeface="微软雅黑" panose="020B0503020204020204" pitchFamily="34" charset="-122"/>
                <a:ea typeface="微软雅黑" panose="020B0503020204020204" pitchFamily="34" charset="-122"/>
              </a:rPr>
              <a:t>（不要求）</a:t>
            </a:r>
            <a:endParaRPr kumimoji="0" 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93073" y="3173221"/>
            <a:ext cx="5605853" cy="768350"/>
          </a:xfrm>
          <a:prstGeom prst="rect">
            <a:avLst/>
          </a:prstGeom>
          <a:noFill/>
        </p:spPr>
        <p:txBody>
          <a:bodyPr wrap="square" rtlCol="0">
            <a:spAutoFit/>
          </a:bodyPr>
          <a:lstStyle/>
          <a:p>
            <a:pPr lvl="0" algn="ctr">
              <a:defRPr/>
            </a:pPr>
            <a:r>
              <a:rPr lang="en-US" altLang="zh-CN" sz="4400" dirty="0">
                <a:solidFill>
                  <a:srgbClr val="004578"/>
                </a:solidFill>
                <a:latin typeface="微软雅黑" panose="020B0503020204020204" pitchFamily="34" charset="-122"/>
                <a:ea typeface="微软雅黑" panose="020B0503020204020204" pitchFamily="34" charset="-122"/>
              </a:rPr>
              <a:t>KiCad</a:t>
            </a:r>
            <a:r>
              <a:rPr lang="zh-CN" altLang="en-US" sz="4400" dirty="0">
                <a:solidFill>
                  <a:srgbClr val="004578"/>
                </a:solidFill>
                <a:latin typeface="微软雅黑" panose="020B0503020204020204" pitchFamily="34" charset="-122"/>
                <a:ea typeface="微软雅黑" panose="020B0503020204020204" pitchFamily="34" charset="-122"/>
              </a:rPr>
              <a:t>介绍</a:t>
            </a:r>
            <a:endParaRPr lang="zh-CN" altLang="en-US" sz="4400" dirty="0">
              <a:solidFill>
                <a:srgbClr val="004578"/>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CB">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srcRect t="460"/>
          <a:stretch>
            <a:fillRect/>
          </a:stretch>
        </p:blipFill>
        <p:spPr>
          <a:xfrm>
            <a:off x="1736725" y="601345"/>
            <a:ext cx="8718550" cy="5655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mc:Choice>
    <mc:Fallback>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p:nvPr/>
        </p:nvPicPr>
        <p:blipFill>
          <a:blip r:embed="rId1"/>
          <a:stretch>
            <a:fillRect/>
          </a:stretch>
        </p:blipFill>
        <p:spPr>
          <a:xfrm>
            <a:off x="255270" y="635"/>
            <a:ext cx="11681460" cy="6857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mc:Choice>
    <mc:Fallback>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25975" y="504825"/>
            <a:ext cx="4382135" cy="1713865"/>
          </a:xfrm>
          <a:prstGeom prst="rect">
            <a:avLst/>
          </a:prstGeom>
        </p:spPr>
      </p:pic>
      <p:pic>
        <p:nvPicPr>
          <p:cNvPr id="3" name="图片 2"/>
          <p:cNvPicPr>
            <a:picLocks noChangeAspect="1"/>
          </p:cNvPicPr>
          <p:nvPr/>
        </p:nvPicPr>
        <p:blipFill>
          <a:blip r:embed="rId2"/>
          <a:stretch>
            <a:fillRect/>
          </a:stretch>
        </p:blipFill>
        <p:spPr>
          <a:xfrm>
            <a:off x="9982200" y="504190"/>
            <a:ext cx="2159635" cy="1714500"/>
          </a:xfrm>
          <a:prstGeom prst="rect">
            <a:avLst/>
          </a:prstGeom>
        </p:spPr>
      </p:pic>
      <p:pic>
        <p:nvPicPr>
          <p:cNvPr id="4" name="图片 3"/>
          <p:cNvPicPr>
            <a:picLocks noChangeAspect="1"/>
          </p:cNvPicPr>
          <p:nvPr/>
        </p:nvPicPr>
        <p:blipFill>
          <a:blip r:embed="rId3"/>
          <a:stretch>
            <a:fillRect/>
          </a:stretch>
        </p:blipFill>
        <p:spPr>
          <a:xfrm>
            <a:off x="10001885" y="3130550"/>
            <a:ext cx="2100580" cy="1725295"/>
          </a:xfrm>
          <a:prstGeom prst="rect">
            <a:avLst/>
          </a:prstGeom>
        </p:spPr>
      </p:pic>
      <p:pic>
        <p:nvPicPr>
          <p:cNvPr id="5" name="图片 4"/>
          <p:cNvPicPr>
            <a:picLocks noChangeAspect="1"/>
          </p:cNvPicPr>
          <p:nvPr/>
        </p:nvPicPr>
        <p:blipFill>
          <a:blip r:embed="rId4"/>
          <a:srcRect t="4877"/>
          <a:stretch>
            <a:fillRect/>
          </a:stretch>
        </p:blipFill>
        <p:spPr>
          <a:xfrm>
            <a:off x="1119505" y="504825"/>
            <a:ext cx="2531526" cy="1713600"/>
          </a:xfrm>
          <a:prstGeom prst="rect">
            <a:avLst/>
          </a:prstGeom>
        </p:spPr>
      </p:pic>
      <p:pic>
        <p:nvPicPr>
          <p:cNvPr id="6" name="图片 5"/>
          <p:cNvPicPr>
            <a:picLocks noChangeAspect="1"/>
          </p:cNvPicPr>
          <p:nvPr/>
        </p:nvPicPr>
        <p:blipFill>
          <a:blip r:embed="rId5"/>
          <a:stretch>
            <a:fillRect/>
          </a:stretch>
        </p:blipFill>
        <p:spPr>
          <a:xfrm>
            <a:off x="1079500" y="3130550"/>
            <a:ext cx="2443851" cy="1713600"/>
          </a:xfrm>
          <a:prstGeom prst="rect">
            <a:avLst/>
          </a:prstGeom>
        </p:spPr>
      </p:pic>
      <p:pic>
        <p:nvPicPr>
          <p:cNvPr id="7" name="图片 6"/>
          <p:cNvPicPr>
            <a:picLocks noChangeAspect="1"/>
          </p:cNvPicPr>
          <p:nvPr/>
        </p:nvPicPr>
        <p:blipFill>
          <a:blip r:embed="rId6"/>
          <a:stretch>
            <a:fillRect/>
          </a:stretch>
        </p:blipFill>
        <p:spPr>
          <a:xfrm>
            <a:off x="4585970" y="3141980"/>
            <a:ext cx="1641638" cy="1713600"/>
          </a:xfrm>
          <a:prstGeom prst="rect">
            <a:avLst/>
          </a:prstGeom>
        </p:spPr>
      </p:pic>
      <p:pic>
        <p:nvPicPr>
          <p:cNvPr id="8" name="图片 7"/>
          <p:cNvPicPr>
            <a:picLocks noChangeAspect="1"/>
          </p:cNvPicPr>
          <p:nvPr/>
        </p:nvPicPr>
        <p:blipFill>
          <a:blip r:embed="rId7"/>
          <a:stretch>
            <a:fillRect/>
          </a:stretch>
        </p:blipFill>
        <p:spPr>
          <a:xfrm>
            <a:off x="7329805" y="3141980"/>
            <a:ext cx="1569639" cy="1713600"/>
          </a:xfrm>
          <a:prstGeom prst="rect">
            <a:avLst/>
          </a:prstGeom>
        </p:spPr>
      </p:pic>
      <p:sp>
        <p:nvSpPr>
          <p:cNvPr id="18" name="文本框 17"/>
          <p:cNvSpPr txBox="1"/>
          <p:nvPr/>
        </p:nvSpPr>
        <p:spPr>
          <a:xfrm>
            <a:off x="1144270" y="2218690"/>
            <a:ext cx="2506980" cy="398780"/>
          </a:xfrm>
          <a:prstGeom prst="rect">
            <a:avLst/>
          </a:prstGeom>
          <a:noFill/>
        </p:spPr>
        <p:txBody>
          <a:bodyPr wrap="square" rtlCol="0">
            <a:spAutoFit/>
          </a:bodyPr>
          <a:lstStyle/>
          <a:p>
            <a:pPr algn="ctr">
              <a:defRPr/>
            </a:pPr>
            <a:r>
              <a:rPr lang="en-US" altLang="zh-CN" sz="2000" dirty="0">
                <a:solidFill>
                  <a:prstClr val="black"/>
                </a:solidFill>
                <a:latin typeface="微软雅黑" panose="020B0503020204020204" pitchFamily="34" charset="-122"/>
                <a:ea typeface="微软雅黑" panose="020B0503020204020204" pitchFamily="34" charset="-122"/>
              </a:rPr>
              <a:t>HDL</a:t>
            </a:r>
            <a:r>
              <a:rPr lang="zh-CN" altLang="en-US" sz="2000" dirty="0">
                <a:solidFill>
                  <a:prstClr val="black"/>
                </a:solidFill>
                <a:latin typeface="微软雅黑" panose="020B0503020204020204" pitchFamily="34" charset="-122"/>
                <a:ea typeface="微软雅黑" panose="020B0503020204020204" pitchFamily="34" charset="-122"/>
              </a:rPr>
              <a:t>代码</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76240" y="2218690"/>
            <a:ext cx="2506980" cy="398780"/>
          </a:xfrm>
          <a:prstGeom prst="rect">
            <a:avLst/>
          </a:prstGeom>
          <a:noFill/>
        </p:spPr>
        <p:txBody>
          <a:bodyPr wrap="square" rtlCol="0">
            <a:spAutoFit/>
          </a:bodyPr>
          <a:lstStyle/>
          <a:p>
            <a:pPr algn="ctr">
              <a:defRPr/>
            </a:pPr>
            <a:r>
              <a:rPr lang="zh-CN" altLang="en-US" sz="2000" dirty="0">
                <a:solidFill>
                  <a:prstClr val="black"/>
                </a:solidFill>
                <a:latin typeface="微软雅黑" panose="020B0503020204020204" pitchFamily="34" charset="-122"/>
                <a:ea typeface="微软雅黑" panose="020B0503020204020204" pitchFamily="34" charset="-122"/>
              </a:rPr>
              <a:t>门级网表</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808210" y="2218690"/>
            <a:ext cx="2506980" cy="398780"/>
          </a:xfrm>
          <a:prstGeom prst="rect">
            <a:avLst/>
          </a:prstGeom>
          <a:noFill/>
        </p:spPr>
        <p:txBody>
          <a:bodyPr wrap="square" rtlCol="0">
            <a:spAutoFit/>
          </a:bodyPr>
          <a:lstStyle/>
          <a:p>
            <a:pPr algn="ctr">
              <a:defRPr/>
            </a:pPr>
            <a:r>
              <a:rPr lang="zh-CN" altLang="en-US" sz="2000" dirty="0">
                <a:solidFill>
                  <a:prstClr val="black"/>
                </a:solidFill>
                <a:latin typeface="微软雅黑" panose="020B0503020204020204" pitchFamily="34" charset="-122"/>
                <a:ea typeface="微软雅黑" panose="020B0503020204020204" pitchFamily="34" charset="-122"/>
              </a:rPr>
              <a:t>物理版图</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104265" y="4855845"/>
            <a:ext cx="2506980" cy="398780"/>
          </a:xfrm>
          <a:prstGeom prst="rect">
            <a:avLst/>
          </a:prstGeom>
          <a:noFill/>
        </p:spPr>
        <p:txBody>
          <a:bodyPr wrap="square" rtlCol="0">
            <a:spAutoFit/>
          </a:bodyPr>
          <a:lstStyle/>
          <a:p>
            <a:pPr algn="ctr">
              <a:defRPr/>
            </a:pPr>
            <a:r>
              <a:rPr lang="zh-CN" altLang="en-US" sz="2000" dirty="0">
                <a:solidFill>
                  <a:prstClr val="black"/>
                </a:solidFill>
                <a:latin typeface="微软雅黑" panose="020B0503020204020204" pitchFamily="34" charset="-122"/>
                <a:ea typeface="微软雅黑" panose="020B0503020204020204" pitchFamily="34" charset="-122"/>
              </a:rPr>
              <a:t>电路原理图</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152900" y="4844415"/>
            <a:ext cx="2506980" cy="398780"/>
          </a:xfrm>
          <a:prstGeom prst="rect">
            <a:avLst/>
          </a:prstGeom>
          <a:noFill/>
        </p:spPr>
        <p:txBody>
          <a:bodyPr wrap="square" rtlCol="0">
            <a:spAutoFit/>
          </a:bodyPr>
          <a:lstStyle/>
          <a:p>
            <a:pPr algn="ctr">
              <a:defRPr/>
            </a:pPr>
            <a:r>
              <a:rPr lang="en-US" altLang="zh-CN" sz="2000" dirty="0">
                <a:solidFill>
                  <a:prstClr val="black"/>
                </a:solidFill>
                <a:latin typeface="微软雅黑" panose="020B0503020204020204" pitchFamily="34" charset="-122"/>
                <a:ea typeface="微软雅黑" panose="020B0503020204020204" pitchFamily="34" charset="-122"/>
              </a:rPr>
              <a:t>PCB</a:t>
            </a:r>
            <a:r>
              <a:rPr lang="zh-CN" altLang="en-US" sz="2000" dirty="0">
                <a:solidFill>
                  <a:prstClr val="black"/>
                </a:solidFill>
                <a:latin typeface="微软雅黑" panose="020B0503020204020204" pitchFamily="34" charset="-122"/>
                <a:ea typeface="微软雅黑" panose="020B0503020204020204" pitchFamily="34" charset="-122"/>
              </a:rPr>
              <a:t>设计文件</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861175" y="4844415"/>
            <a:ext cx="2506980" cy="398780"/>
          </a:xfrm>
          <a:prstGeom prst="rect">
            <a:avLst/>
          </a:prstGeom>
          <a:noFill/>
        </p:spPr>
        <p:txBody>
          <a:bodyPr wrap="square" rtlCol="0">
            <a:spAutoFit/>
          </a:bodyPr>
          <a:lstStyle/>
          <a:p>
            <a:pPr algn="ctr">
              <a:defRPr/>
            </a:pPr>
            <a:r>
              <a:rPr lang="en-US" altLang="zh-CN" sz="2000" dirty="0">
                <a:solidFill>
                  <a:prstClr val="black"/>
                </a:solidFill>
                <a:latin typeface="微软雅黑" panose="020B0503020204020204" pitchFamily="34" charset="-122"/>
                <a:ea typeface="微软雅黑" panose="020B0503020204020204" pitchFamily="34" charset="-122"/>
              </a:rPr>
              <a:t>PCB</a:t>
            </a:r>
            <a:r>
              <a:rPr lang="zh-CN" altLang="en-US" sz="2000" dirty="0">
                <a:solidFill>
                  <a:prstClr val="black"/>
                </a:solidFill>
                <a:latin typeface="微软雅黑" panose="020B0503020204020204" pitchFamily="34" charset="-122"/>
                <a:ea typeface="微软雅黑" panose="020B0503020204020204" pitchFamily="34" charset="-122"/>
              </a:rPr>
              <a:t>实物板</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9773920" y="4855845"/>
            <a:ext cx="2506980" cy="398780"/>
          </a:xfrm>
          <a:prstGeom prst="rect">
            <a:avLst/>
          </a:prstGeom>
          <a:noFill/>
        </p:spPr>
        <p:txBody>
          <a:bodyPr wrap="square" rtlCol="0">
            <a:spAutoFit/>
          </a:bodyPr>
          <a:lstStyle/>
          <a:p>
            <a:pPr algn="ctr">
              <a:defRPr/>
            </a:pPr>
            <a:r>
              <a:rPr lang="zh-CN" altLang="en-US" sz="2000" dirty="0">
                <a:solidFill>
                  <a:prstClr val="black"/>
                </a:solidFill>
                <a:latin typeface="微软雅黑" panose="020B0503020204020204" pitchFamily="34" charset="-122"/>
                <a:ea typeface="微软雅黑" panose="020B0503020204020204" pitchFamily="34" charset="-122"/>
              </a:rPr>
              <a:t>芯片</a:t>
            </a:r>
            <a:endParaRPr lang="zh-CN" altLang="en-US" sz="2000" dirty="0">
              <a:solidFill>
                <a:prstClr val="black"/>
              </a:solidFill>
              <a:latin typeface="微软雅黑" panose="020B0503020204020204" pitchFamily="34" charset="-122"/>
              <a:ea typeface="微软雅黑" panose="020B0503020204020204" pitchFamily="34" charset="-122"/>
            </a:endParaRPr>
          </a:p>
        </p:txBody>
      </p:sp>
      <p:cxnSp>
        <p:nvCxnSpPr>
          <p:cNvPr id="15" name="直接箭头连接符 14"/>
          <p:cNvCxnSpPr>
            <a:stCxn id="5" idx="3"/>
            <a:endCxn id="2" idx="1"/>
          </p:cNvCxnSpPr>
          <p:nvPr/>
        </p:nvCxnSpPr>
        <p:spPr>
          <a:xfrm>
            <a:off x="3651250" y="1362075"/>
            <a:ext cx="97472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3651250" y="998855"/>
            <a:ext cx="980440" cy="706755"/>
          </a:xfrm>
          <a:prstGeom prst="rect">
            <a:avLst/>
          </a:prstGeom>
          <a:noFill/>
        </p:spPr>
        <p:txBody>
          <a:bodyPr wrap="square" rtlCol="0">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rPr>
              <a:t>逻辑</a:t>
            </a:r>
            <a:endParaRPr lang="zh-CN" altLang="en-US" sz="2000"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0070C0"/>
                </a:solidFill>
                <a:latin typeface="微软雅黑" panose="020B0503020204020204" pitchFamily="34" charset="-122"/>
                <a:ea typeface="微软雅黑" panose="020B0503020204020204" pitchFamily="34" charset="-122"/>
              </a:rPr>
              <a:t>综合</a:t>
            </a:r>
            <a:endParaRPr lang="zh-CN" altLang="en-US" sz="2000" dirty="0">
              <a:solidFill>
                <a:srgbClr val="0070C0"/>
              </a:solidFill>
              <a:latin typeface="微软雅黑" panose="020B0503020204020204" pitchFamily="34" charset="-122"/>
              <a:ea typeface="微软雅黑" panose="020B0503020204020204" pitchFamily="34" charset="-122"/>
            </a:endParaRPr>
          </a:p>
        </p:txBody>
      </p:sp>
      <p:cxnSp>
        <p:nvCxnSpPr>
          <p:cNvPr id="17" name="直接箭头连接符 16"/>
          <p:cNvCxnSpPr>
            <a:stCxn id="2" idx="3"/>
            <a:endCxn id="3" idx="1"/>
          </p:cNvCxnSpPr>
          <p:nvPr/>
        </p:nvCxnSpPr>
        <p:spPr>
          <a:xfrm flipV="1">
            <a:off x="9008110" y="1361440"/>
            <a:ext cx="97409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9008110" y="998855"/>
            <a:ext cx="980440" cy="706755"/>
          </a:xfrm>
          <a:prstGeom prst="rect">
            <a:avLst/>
          </a:prstGeom>
          <a:noFill/>
        </p:spPr>
        <p:txBody>
          <a:bodyPr wrap="square" rtlCol="0">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rPr>
              <a:t>布局</a:t>
            </a:r>
            <a:endParaRPr lang="zh-CN" altLang="en-US" sz="2000"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0070C0"/>
                </a:solidFill>
                <a:latin typeface="微软雅黑" panose="020B0503020204020204" pitchFamily="34" charset="-122"/>
                <a:ea typeface="微软雅黑" panose="020B0503020204020204" pitchFamily="34" charset="-122"/>
              </a:rPr>
              <a:t>布线</a:t>
            </a:r>
            <a:endParaRPr lang="zh-CN" altLang="en-US" sz="2000" dirty="0">
              <a:solidFill>
                <a:srgbClr val="0070C0"/>
              </a:solidFill>
              <a:latin typeface="微软雅黑" panose="020B0503020204020204" pitchFamily="34" charset="-122"/>
              <a:ea typeface="微软雅黑" panose="020B0503020204020204" pitchFamily="34" charset="-122"/>
            </a:endParaRPr>
          </a:p>
        </p:txBody>
      </p:sp>
      <p:cxnSp>
        <p:nvCxnSpPr>
          <p:cNvPr id="20" name="直接箭头连接符 19"/>
          <p:cNvCxnSpPr>
            <a:stCxn id="10" idx="2"/>
            <a:endCxn id="4" idx="0"/>
          </p:cNvCxnSpPr>
          <p:nvPr/>
        </p:nvCxnSpPr>
        <p:spPr>
          <a:xfrm flipH="1">
            <a:off x="11052175" y="2617470"/>
            <a:ext cx="0" cy="513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11052175" y="2617470"/>
            <a:ext cx="696595" cy="398780"/>
          </a:xfrm>
          <a:prstGeom prst="rect">
            <a:avLst/>
          </a:prstGeom>
          <a:noFill/>
        </p:spPr>
        <p:txBody>
          <a:bodyPr wrap="square" rtlCol="0" anchor="t">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sym typeface="+mn-ea"/>
              </a:rPr>
              <a:t>工厂</a:t>
            </a:r>
            <a:endParaRPr lang="zh-CN" altLang="en-US" sz="2000" dirty="0">
              <a:solidFill>
                <a:srgbClr val="0070C0"/>
              </a:solidFill>
              <a:latin typeface="微软雅黑" panose="020B0503020204020204" pitchFamily="34" charset="-122"/>
              <a:ea typeface="微软雅黑" panose="020B0503020204020204" pitchFamily="34" charset="-122"/>
              <a:sym typeface="+mn-ea"/>
            </a:endParaRPr>
          </a:p>
        </p:txBody>
      </p:sp>
      <p:cxnSp>
        <p:nvCxnSpPr>
          <p:cNvPr id="22" name="直接箭头连接符 21"/>
          <p:cNvCxnSpPr>
            <a:stCxn id="6" idx="3"/>
            <a:endCxn id="7" idx="1"/>
          </p:cNvCxnSpPr>
          <p:nvPr/>
        </p:nvCxnSpPr>
        <p:spPr>
          <a:xfrm>
            <a:off x="3523615" y="3987800"/>
            <a:ext cx="1062355" cy="114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flipV="1">
            <a:off x="145415" y="1360805"/>
            <a:ext cx="97409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0" y="998855"/>
            <a:ext cx="1144905" cy="706755"/>
          </a:xfrm>
          <a:prstGeom prst="rect">
            <a:avLst/>
          </a:prstGeom>
          <a:noFill/>
        </p:spPr>
        <p:txBody>
          <a:bodyPr wrap="square" rtlCol="0">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rPr>
              <a:t>高级</a:t>
            </a:r>
            <a:endParaRPr lang="zh-CN" altLang="en-US" sz="2000"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0070C0"/>
                </a:solidFill>
                <a:latin typeface="微软雅黑" panose="020B0503020204020204" pitchFamily="34" charset="-122"/>
                <a:ea typeface="微软雅黑" panose="020B0503020204020204" pitchFamily="34" charset="-122"/>
              </a:rPr>
              <a:t>综合</a:t>
            </a:r>
            <a:endParaRPr lang="zh-CN" altLang="en-US" sz="2000" dirty="0">
              <a:solidFill>
                <a:srgbClr val="0070C0"/>
              </a:solidFill>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flipV="1">
            <a:off x="107950" y="3987165"/>
            <a:ext cx="97409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7620" y="3645535"/>
            <a:ext cx="1111885" cy="706755"/>
          </a:xfrm>
          <a:prstGeom prst="rect">
            <a:avLst/>
          </a:prstGeom>
          <a:noFill/>
        </p:spPr>
        <p:txBody>
          <a:bodyPr wrap="square" rtlCol="0">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rPr>
              <a:t>原理图</a:t>
            </a:r>
            <a:endParaRPr lang="zh-CN" altLang="en-US" sz="2000"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0070C0"/>
                </a:solidFill>
                <a:latin typeface="微软雅黑" panose="020B0503020204020204" pitchFamily="34" charset="-122"/>
                <a:ea typeface="微软雅黑" panose="020B0503020204020204" pitchFamily="34" charset="-122"/>
              </a:rPr>
              <a:t>设计</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523615" y="3645535"/>
            <a:ext cx="1061720" cy="706755"/>
          </a:xfrm>
          <a:prstGeom prst="rect">
            <a:avLst/>
          </a:prstGeom>
          <a:noFill/>
        </p:spPr>
        <p:txBody>
          <a:bodyPr wrap="square" rtlCol="0">
            <a:spAutoFit/>
          </a:bodyPr>
          <a:lstStyle/>
          <a:p>
            <a:pPr algn="ctr">
              <a:defRPr/>
            </a:pPr>
            <a:r>
              <a:rPr lang="en-US" altLang="zh-CN" sz="2000" dirty="0">
                <a:solidFill>
                  <a:srgbClr val="0070C0"/>
                </a:solidFill>
                <a:latin typeface="微软雅黑" panose="020B0503020204020204" pitchFamily="34" charset="-122"/>
                <a:ea typeface="微软雅黑" panose="020B0503020204020204" pitchFamily="34" charset="-122"/>
              </a:rPr>
              <a:t>PCB</a:t>
            </a:r>
            <a:endParaRPr lang="zh-CN" altLang="en-US" sz="2000"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0070C0"/>
                </a:solidFill>
                <a:latin typeface="微软雅黑" panose="020B0503020204020204" pitchFamily="34" charset="-122"/>
                <a:ea typeface="微软雅黑" panose="020B0503020204020204" pitchFamily="34" charset="-122"/>
              </a:rPr>
              <a:t>设计</a:t>
            </a:r>
            <a:endParaRPr lang="zh-CN" altLang="en-US" sz="2000" dirty="0">
              <a:solidFill>
                <a:srgbClr val="0070C0"/>
              </a:solidFill>
              <a:latin typeface="微软雅黑" panose="020B0503020204020204" pitchFamily="34" charset="-122"/>
              <a:ea typeface="微软雅黑" panose="020B0503020204020204" pitchFamily="34" charset="-122"/>
            </a:endParaRPr>
          </a:p>
        </p:txBody>
      </p:sp>
      <p:cxnSp>
        <p:nvCxnSpPr>
          <p:cNvPr id="30" name="直接箭头连接符 29"/>
          <p:cNvCxnSpPr>
            <a:stCxn id="7" idx="3"/>
            <a:endCxn id="8" idx="1"/>
          </p:cNvCxnSpPr>
          <p:nvPr/>
        </p:nvCxnSpPr>
        <p:spPr>
          <a:xfrm>
            <a:off x="6227445" y="3999230"/>
            <a:ext cx="110236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a:stCxn id="4" idx="1"/>
            <a:endCxn id="8" idx="3"/>
          </p:cNvCxnSpPr>
          <p:nvPr/>
        </p:nvCxnSpPr>
        <p:spPr>
          <a:xfrm flipH="1">
            <a:off x="8899525" y="3993515"/>
            <a:ext cx="1102360"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6468745" y="3594735"/>
            <a:ext cx="696595" cy="398780"/>
          </a:xfrm>
          <a:prstGeom prst="rect">
            <a:avLst/>
          </a:prstGeom>
          <a:noFill/>
        </p:spPr>
        <p:txBody>
          <a:bodyPr wrap="square" rtlCol="0" anchor="t">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sym typeface="+mn-ea"/>
              </a:rPr>
              <a:t>工厂</a:t>
            </a:r>
            <a:endParaRPr lang="zh-CN" altLang="en-US" sz="2000" dirty="0">
              <a:solidFill>
                <a:srgbClr val="0070C0"/>
              </a:solidFill>
              <a:latin typeface="微软雅黑" panose="020B0503020204020204" pitchFamily="34" charset="-122"/>
              <a:ea typeface="微软雅黑" panose="020B0503020204020204" pitchFamily="34" charset="-122"/>
              <a:sym typeface="+mn-ea"/>
            </a:endParaRPr>
          </a:p>
        </p:txBody>
      </p:sp>
      <p:sp>
        <p:nvSpPr>
          <p:cNvPr id="33" name="文本框 32"/>
          <p:cNvSpPr txBox="1"/>
          <p:nvPr/>
        </p:nvSpPr>
        <p:spPr>
          <a:xfrm>
            <a:off x="9147175" y="3600450"/>
            <a:ext cx="696595" cy="398780"/>
          </a:xfrm>
          <a:prstGeom prst="rect">
            <a:avLst/>
          </a:prstGeom>
          <a:noFill/>
        </p:spPr>
        <p:txBody>
          <a:bodyPr wrap="square" rtlCol="0" anchor="t">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sym typeface="+mn-ea"/>
              </a:rPr>
              <a:t>工厂</a:t>
            </a:r>
            <a:endParaRPr lang="zh-CN" altLang="en-US" sz="2000"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9" grpId="0"/>
      <p:bldP spid="9" grpId="1"/>
      <p:bldP spid="10" grpId="0"/>
      <p:bldP spid="10" grpId="1"/>
      <p:bldP spid="11" grpId="0"/>
      <p:bldP spid="11" grpId="1"/>
      <p:bldP spid="12" grpId="0"/>
      <p:bldP spid="12" grpId="1"/>
      <p:bldP spid="14" grpId="0"/>
      <p:bldP spid="14" grpId="1"/>
      <p:bldP spid="16" grpId="0"/>
      <p:bldP spid="16" grpId="1"/>
      <p:bldP spid="19" grpId="0"/>
      <p:bldP spid="19" grpId="1"/>
      <p:bldP spid="21" grpId="0"/>
      <p:bldP spid="21" grpId="1"/>
      <p:bldP spid="25" grpId="0"/>
      <p:bldP spid="25" grpId="1"/>
      <p:bldP spid="28" grpId="0"/>
      <p:bldP spid="28" grpId="1"/>
      <p:bldP spid="29" grpId="0"/>
      <p:bldP spid="29" grpId="1"/>
      <p:bldP spid="32" grpId="0"/>
      <p:bldP spid="32" grpId="1"/>
      <p:bldP spid="33" grpId="0"/>
      <p:bldP spid="3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25975" y="504825"/>
            <a:ext cx="4382135" cy="1713865"/>
          </a:xfrm>
          <a:prstGeom prst="rect">
            <a:avLst/>
          </a:prstGeom>
        </p:spPr>
      </p:pic>
      <p:pic>
        <p:nvPicPr>
          <p:cNvPr id="3" name="图片 2"/>
          <p:cNvPicPr>
            <a:picLocks noChangeAspect="1"/>
          </p:cNvPicPr>
          <p:nvPr/>
        </p:nvPicPr>
        <p:blipFill>
          <a:blip r:embed="rId2"/>
          <a:stretch>
            <a:fillRect/>
          </a:stretch>
        </p:blipFill>
        <p:spPr>
          <a:xfrm>
            <a:off x="9982200" y="504190"/>
            <a:ext cx="2159635" cy="1714500"/>
          </a:xfrm>
          <a:prstGeom prst="rect">
            <a:avLst/>
          </a:prstGeom>
        </p:spPr>
      </p:pic>
      <p:pic>
        <p:nvPicPr>
          <p:cNvPr id="4" name="图片 3"/>
          <p:cNvPicPr>
            <a:picLocks noChangeAspect="1"/>
          </p:cNvPicPr>
          <p:nvPr/>
        </p:nvPicPr>
        <p:blipFill>
          <a:blip r:embed="rId3"/>
          <a:stretch>
            <a:fillRect/>
          </a:stretch>
        </p:blipFill>
        <p:spPr>
          <a:xfrm>
            <a:off x="10001885" y="3130550"/>
            <a:ext cx="2100580" cy="1725295"/>
          </a:xfrm>
          <a:prstGeom prst="rect">
            <a:avLst/>
          </a:prstGeom>
        </p:spPr>
      </p:pic>
      <p:pic>
        <p:nvPicPr>
          <p:cNvPr id="5" name="图片 4"/>
          <p:cNvPicPr>
            <a:picLocks noChangeAspect="1"/>
          </p:cNvPicPr>
          <p:nvPr/>
        </p:nvPicPr>
        <p:blipFill>
          <a:blip r:embed="rId4"/>
          <a:srcRect t="4877"/>
          <a:stretch>
            <a:fillRect/>
          </a:stretch>
        </p:blipFill>
        <p:spPr>
          <a:xfrm>
            <a:off x="1119505" y="504825"/>
            <a:ext cx="2531526" cy="1713600"/>
          </a:xfrm>
          <a:prstGeom prst="rect">
            <a:avLst/>
          </a:prstGeom>
        </p:spPr>
      </p:pic>
      <p:pic>
        <p:nvPicPr>
          <p:cNvPr id="6" name="图片 5"/>
          <p:cNvPicPr>
            <a:picLocks noChangeAspect="1"/>
          </p:cNvPicPr>
          <p:nvPr/>
        </p:nvPicPr>
        <p:blipFill>
          <a:blip r:embed="rId5"/>
          <a:stretch>
            <a:fillRect/>
          </a:stretch>
        </p:blipFill>
        <p:spPr>
          <a:xfrm>
            <a:off x="1079500" y="3130550"/>
            <a:ext cx="2443851" cy="1713600"/>
          </a:xfrm>
          <a:prstGeom prst="rect">
            <a:avLst/>
          </a:prstGeom>
        </p:spPr>
      </p:pic>
      <p:pic>
        <p:nvPicPr>
          <p:cNvPr id="7" name="图片 6"/>
          <p:cNvPicPr>
            <a:picLocks noChangeAspect="1"/>
          </p:cNvPicPr>
          <p:nvPr/>
        </p:nvPicPr>
        <p:blipFill>
          <a:blip r:embed="rId6"/>
          <a:stretch>
            <a:fillRect/>
          </a:stretch>
        </p:blipFill>
        <p:spPr>
          <a:xfrm>
            <a:off x="4585970" y="3141980"/>
            <a:ext cx="1641638" cy="1713600"/>
          </a:xfrm>
          <a:prstGeom prst="rect">
            <a:avLst/>
          </a:prstGeom>
        </p:spPr>
      </p:pic>
      <p:pic>
        <p:nvPicPr>
          <p:cNvPr id="8" name="图片 7"/>
          <p:cNvPicPr>
            <a:picLocks noChangeAspect="1"/>
          </p:cNvPicPr>
          <p:nvPr/>
        </p:nvPicPr>
        <p:blipFill>
          <a:blip r:embed="rId7"/>
          <a:stretch>
            <a:fillRect/>
          </a:stretch>
        </p:blipFill>
        <p:spPr>
          <a:xfrm>
            <a:off x="7329805" y="3141980"/>
            <a:ext cx="1569639" cy="1713600"/>
          </a:xfrm>
          <a:prstGeom prst="rect">
            <a:avLst/>
          </a:prstGeom>
        </p:spPr>
      </p:pic>
      <p:sp>
        <p:nvSpPr>
          <p:cNvPr id="18" name="文本框 17"/>
          <p:cNvSpPr txBox="1"/>
          <p:nvPr/>
        </p:nvSpPr>
        <p:spPr>
          <a:xfrm>
            <a:off x="1144270" y="2218690"/>
            <a:ext cx="2506980" cy="398780"/>
          </a:xfrm>
          <a:prstGeom prst="rect">
            <a:avLst/>
          </a:prstGeom>
          <a:noFill/>
        </p:spPr>
        <p:txBody>
          <a:bodyPr wrap="square" rtlCol="0">
            <a:spAutoFit/>
          </a:bodyPr>
          <a:lstStyle/>
          <a:p>
            <a:pPr algn="ctr">
              <a:defRPr/>
            </a:pPr>
            <a:r>
              <a:rPr lang="en-US" altLang="zh-CN" sz="2000" dirty="0">
                <a:solidFill>
                  <a:prstClr val="black"/>
                </a:solidFill>
                <a:latin typeface="微软雅黑" panose="020B0503020204020204" pitchFamily="34" charset="-122"/>
                <a:ea typeface="微软雅黑" panose="020B0503020204020204" pitchFamily="34" charset="-122"/>
              </a:rPr>
              <a:t>HDL</a:t>
            </a:r>
            <a:r>
              <a:rPr lang="zh-CN" altLang="en-US" sz="2000" dirty="0">
                <a:solidFill>
                  <a:prstClr val="black"/>
                </a:solidFill>
                <a:latin typeface="微软雅黑" panose="020B0503020204020204" pitchFamily="34" charset="-122"/>
                <a:ea typeface="微软雅黑" panose="020B0503020204020204" pitchFamily="34" charset="-122"/>
              </a:rPr>
              <a:t>代码</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76240" y="2218690"/>
            <a:ext cx="2506980" cy="398780"/>
          </a:xfrm>
          <a:prstGeom prst="rect">
            <a:avLst/>
          </a:prstGeom>
          <a:noFill/>
        </p:spPr>
        <p:txBody>
          <a:bodyPr wrap="square" rtlCol="0">
            <a:spAutoFit/>
          </a:bodyPr>
          <a:lstStyle/>
          <a:p>
            <a:pPr algn="ctr">
              <a:defRPr/>
            </a:pPr>
            <a:r>
              <a:rPr lang="zh-CN" altLang="en-US" sz="2000" dirty="0">
                <a:solidFill>
                  <a:prstClr val="black"/>
                </a:solidFill>
                <a:latin typeface="微软雅黑" panose="020B0503020204020204" pitchFamily="34" charset="-122"/>
                <a:ea typeface="微软雅黑" panose="020B0503020204020204" pitchFamily="34" charset="-122"/>
              </a:rPr>
              <a:t>门级网表</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808210" y="2218690"/>
            <a:ext cx="2506980" cy="398780"/>
          </a:xfrm>
          <a:prstGeom prst="rect">
            <a:avLst/>
          </a:prstGeom>
          <a:noFill/>
        </p:spPr>
        <p:txBody>
          <a:bodyPr wrap="square" rtlCol="0">
            <a:spAutoFit/>
          </a:bodyPr>
          <a:lstStyle/>
          <a:p>
            <a:pPr algn="ctr">
              <a:defRPr/>
            </a:pPr>
            <a:r>
              <a:rPr lang="zh-CN" altLang="en-US" sz="2000" dirty="0">
                <a:solidFill>
                  <a:prstClr val="black"/>
                </a:solidFill>
                <a:latin typeface="微软雅黑" panose="020B0503020204020204" pitchFamily="34" charset="-122"/>
                <a:ea typeface="微软雅黑" panose="020B0503020204020204" pitchFamily="34" charset="-122"/>
              </a:rPr>
              <a:t>物理版图</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104265" y="4855845"/>
            <a:ext cx="2506980" cy="398780"/>
          </a:xfrm>
          <a:prstGeom prst="rect">
            <a:avLst/>
          </a:prstGeom>
          <a:noFill/>
        </p:spPr>
        <p:txBody>
          <a:bodyPr wrap="square" rtlCol="0">
            <a:spAutoFit/>
          </a:bodyPr>
          <a:lstStyle/>
          <a:p>
            <a:pPr algn="ctr">
              <a:defRPr/>
            </a:pPr>
            <a:r>
              <a:rPr lang="zh-CN" altLang="en-US" sz="2000" dirty="0">
                <a:solidFill>
                  <a:prstClr val="black"/>
                </a:solidFill>
                <a:latin typeface="微软雅黑" panose="020B0503020204020204" pitchFamily="34" charset="-122"/>
                <a:ea typeface="微软雅黑" panose="020B0503020204020204" pitchFamily="34" charset="-122"/>
              </a:rPr>
              <a:t>电路原理图</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152900" y="4844415"/>
            <a:ext cx="2506980" cy="398780"/>
          </a:xfrm>
          <a:prstGeom prst="rect">
            <a:avLst/>
          </a:prstGeom>
          <a:noFill/>
        </p:spPr>
        <p:txBody>
          <a:bodyPr wrap="square" rtlCol="0">
            <a:spAutoFit/>
          </a:bodyPr>
          <a:lstStyle/>
          <a:p>
            <a:pPr algn="ctr">
              <a:defRPr/>
            </a:pPr>
            <a:r>
              <a:rPr lang="en-US" altLang="zh-CN" sz="2000" dirty="0">
                <a:solidFill>
                  <a:prstClr val="black"/>
                </a:solidFill>
                <a:latin typeface="微软雅黑" panose="020B0503020204020204" pitchFamily="34" charset="-122"/>
                <a:ea typeface="微软雅黑" panose="020B0503020204020204" pitchFamily="34" charset="-122"/>
              </a:rPr>
              <a:t>PCB</a:t>
            </a:r>
            <a:r>
              <a:rPr lang="zh-CN" altLang="en-US" sz="2000" dirty="0">
                <a:solidFill>
                  <a:prstClr val="black"/>
                </a:solidFill>
                <a:latin typeface="微软雅黑" panose="020B0503020204020204" pitchFamily="34" charset="-122"/>
                <a:ea typeface="微软雅黑" panose="020B0503020204020204" pitchFamily="34" charset="-122"/>
              </a:rPr>
              <a:t>设计文件</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861175" y="4844415"/>
            <a:ext cx="2506980" cy="398780"/>
          </a:xfrm>
          <a:prstGeom prst="rect">
            <a:avLst/>
          </a:prstGeom>
          <a:noFill/>
        </p:spPr>
        <p:txBody>
          <a:bodyPr wrap="square" rtlCol="0">
            <a:spAutoFit/>
          </a:bodyPr>
          <a:lstStyle/>
          <a:p>
            <a:pPr algn="ctr">
              <a:defRPr/>
            </a:pPr>
            <a:r>
              <a:rPr lang="en-US" altLang="zh-CN" sz="2000" dirty="0">
                <a:solidFill>
                  <a:prstClr val="black"/>
                </a:solidFill>
                <a:latin typeface="微软雅黑" panose="020B0503020204020204" pitchFamily="34" charset="-122"/>
                <a:ea typeface="微软雅黑" panose="020B0503020204020204" pitchFamily="34" charset="-122"/>
              </a:rPr>
              <a:t>PCB</a:t>
            </a:r>
            <a:r>
              <a:rPr lang="zh-CN" altLang="en-US" sz="2000" dirty="0">
                <a:solidFill>
                  <a:prstClr val="black"/>
                </a:solidFill>
                <a:latin typeface="微软雅黑" panose="020B0503020204020204" pitchFamily="34" charset="-122"/>
                <a:ea typeface="微软雅黑" panose="020B0503020204020204" pitchFamily="34" charset="-122"/>
              </a:rPr>
              <a:t>实物板</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9773920" y="4855845"/>
            <a:ext cx="2506980" cy="398780"/>
          </a:xfrm>
          <a:prstGeom prst="rect">
            <a:avLst/>
          </a:prstGeom>
          <a:noFill/>
        </p:spPr>
        <p:txBody>
          <a:bodyPr wrap="square" rtlCol="0">
            <a:spAutoFit/>
          </a:bodyPr>
          <a:lstStyle/>
          <a:p>
            <a:pPr algn="ctr">
              <a:defRPr/>
            </a:pPr>
            <a:r>
              <a:rPr lang="zh-CN" altLang="en-US" sz="2000" dirty="0">
                <a:solidFill>
                  <a:prstClr val="black"/>
                </a:solidFill>
                <a:latin typeface="微软雅黑" panose="020B0503020204020204" pitchFamily="34" charset="-122"/>
                <a:ea typeface="微软雅黑" panose="020B0503020204020204" pitchFamily="34" charset="-122"/>
              </a:rPr>
              <a:t>芯片</a:t>
            </a:r>
            <a:endParaRPr lang="zh-CN" altLang="en-US" sz="2000" dirty="0">
              <a:solidFill>
                <a:prstClr val="black"/>
              </a:solidFill>
              <a:latin typeface="微软雅黑" panose="020B0503020204020204" pitchFamily="34" charset="-122"/>
              <a:ea typeface="微软雅黑" panose="020B0503020204020204" pitchFamily="34" charset="-122"/>
            </a:endParaRPr>
          </a:p>
        </p:txBody>
      </p:sp>
      <p:cxnSp>
        <p:nvCxnSpPr>
          <p:cNvPr id="15" name="直接箭头连接符 14"/>
          <p:cNvCxnSpPr>
            <a:stCxn id="5" idx="3"/>
            <a:endCxn id="2" idx="1"/>
          </p:cNvCxnSpPr>
          <p:nvPr/>
        </p:nvCxnSpPr>
        <p:spPr>
          <a:xfrm>
            <a:off x="3651250" y="1362075"/>
            <a:ext cx="97472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2884805" y="998855"/>
            <a:ext cx="2506980" cy="706755"/>
          </a:xfrm>
          <a:prstGeom prst="rect">
            <a:avLst/>
          </a:prstGeom>
          <a:noFill/>
        </p:spPr>
        <p:txBody>
          <a:bodyPr wrap="square" rtlCol="0">
            <a:spAutoFit/>
          </a:bodyPr>
          <a:lstStyle/>
          <a:p>
            <a:pPr algn="ctr">
              <a:defRPr/>
            </a:pPr>
            <a:r>
              <a:rPr lang="zh-CN" altLang="en-US" sz="2000" dirty="0">
                <a:solidFill>
                  <a:srgbClr val="C00000"/>
                </a:solidFill>
                <a:latin typeface="微软雅黑" panose="020B0503020204020204" pitchFamily="34" charset="-122"/>
                <a:ea typeface="微软雅黑" panose="020B0503020204020204" pitchFamily="34" charset="-122"/>
              </a:rPr>
              <a:t>逻辑</a:t>
            </a:r>
            <a:endParaRPr lang="zh-CN" altLang="en-US" sz="2000" dirty="0">
              <a:solidFill>
                <a:srgbClr val="C0000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C00000"/>
                </a:solidFill>
                <a:latin typeface="微软雅黑" panose="020B0503020204020204" pitchFamily="34" charset="-122"/>
                <a:ea typeface="微软雅黑" panose="020B0503020204020204" pitchFamily="34" charset="-122"/>
              </a:rPr>
              <a:t>综合</a:t>
            </a:r>
            <a:endParaRPr lang="zh-CN" altLang="en-US" sz="2000" dirty="0">
              <a:solidFill>
                <a:srgbClr val="C00000"/>
              </a:solidFill>
              <a:latin typeface="微软雅黑" panose="020B0503020204020204" pitchFamily="34" charset="-122"/>
              <a:ea typeface="微软雅黑" panose="020B0503020204020204" pitchFamily="34" charset="-122"/>
            </a:endParaRPr>
          </a:p>
        </p:txBody>
      </p:sp>
      <p:cxnSp>
        <p:nvCxnSpPr>
          <p:cNvPr id="17" name="直接箭头连接符 16"/>
          <p:cNvCxnSpPr>
            <a:stCxn id="2" idx="3"/>
            <a:endCxn id="3" idx="1"/>
          </p:cNvCxnSpPr>
          <p:nvPr/>
        </p:nvCxnSpPr>
        <p:spPr>
          <a:xfrm flipV="1">
            <a:off x="9008110" y="1361440"/>
            <a:ext cx="97409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8241665" y="998855"/>
            <a:ext cx="2506980" cy="706755"/>
          </a:xfrm>
          <a:prstGeom prst="rect">
            <a:avLst/>
          </a:prstGeom>
          <a:noFill/>
        </p:spPr>
        <p:txBody>
          <a:bodyPr wrap="square" rtlCol="0">
            <a:spAutoFit/>
          </a:bodyPr>
          <a:lstStyle/>
          <a:p>
            <a:pPr algn="ctr">
              <a:defRPr/>
            </a:pPr>
            <a:r>
              <a:rPr lang="zh-CN" altLang="en-US" sz="2000" dirty="0">
                <a:solidFill>
                  <a:srgbClr val="C00000"/>
                </a:solidFill>
                <a:latin typeface="微软雅黑" panose="020B0503020204020204" pitchFamily="34" charset="-122"/>
                <a:ea typeface="微软雅黑" panose="020B0503020204020204" pitchFamily="34" charset="-122"/>
              </a:rPr>
              <a:t>布局</a:t>
            </a:r>
            <a:endParaRPr lang="zh-CN" altLang="en-US" sz="2000" dirty="0">
              <a:solidFill>
                <a:srgbClr val="C0000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C00000"/>
                </a:solidFill>
                <a:latin typeface="微软雅黑" panose="020B0503020204020204" pitchFamily="34" charset="-122"/>
                <a:ea typeface="微软雅黑" panose="020B0503020204020204" pitchFamily="34" charset="-122"/>
              </a:rPr>
              <a:t>布线</a:t>
            </a:r>
            <a:endParaRPr lang="zh-CN" altLang="en-US" sz="2000" dirty="0">
              <a:solidFill>
                <a:srgbClr val="C00000"/>
              </a:solidFill>
              <a:latin typeface="微软雅黑" panose="020B0503020204020204" pitchFamily="34" charset="-122"/>
              <a:ea typeface="微软雅黑" panose="020B0503020204020204" pitchFamily="34" charset="-122"/>
            </a:endParaRPr>
          </a:p>
        </p:txBody>
      </p:sp>
      <p:cxnSp>
        <p:nvCxnSpPr>
          <p:cNvPr id="20" name="直接箭头连接符 19"/>
          <p:cNvCxnSpPr>
            <a:stCxn id="10" idx="2"/>
            <a:endCxn id="4" idx="0"/>
          </p:cNvCxnSpPr>
          <p:nvPr/>
        </p:nvCxnSpPr>
        <p:spPr>
          <a:xfrm flipH="1">
            <a:off x="11052175" y="2617470"/>
            <a:ext cx="0" cy="513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11052175" y="2617470"/>
            <a:ext cx="696595" cy="398780"/>
          </a:xfrm>
          <a:prstGeom prst="rect">
            <a:avLst/>
          </a:prstGeom>
          <a:noFill/>
        </p:spPr>
        <p:txBody>
          <a:bodyPr wrap="square" rtlCol="0" anchor="t">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sym typeface="+mn-ea"/>
              </a:rPr>
              <a:t>工厂</a:t>
            </a:r>
            <a:endParaRPr lang="zh-CN" altLang="en-US" sz="2000" dirty="0">
              <a:solidFill>
                <a:srgbClr val="0070C0"/>
              </a:solidFill>
              <a:latin typeface="微软雅黑" panose="020B0503020204020204" pitchFamily="34" charset="-122"/>
              <a:ea typeface="微软雅黑" panose="020B0503020204020204" pitchFamily="34" charset="-122"/>
              <a:sym typeface="+mn-ea"/>
            </a:endParaRPr>
          </a:p>
        </p:txBody>
      </p:sp>
      <p:cxnSp>
        <p:nvCxnSpPr>
          <p:cNvPr id="22" name="直接箭头连接符 21"/>
          <p:cNvCxnSpPr>
            <a:stCxn id="6" idx="3"/>
            <a:endCxn id="7" idx="1"/>
          </p:cNvCxnSpPr>
          <p:nvPr/>
        </p:nvCxnSpPr>
        <p:spPr>
          <a:xfrm>
            <a:off x="3523615" y="3987800"/>
            <a:ext cx="1062355" cy="114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flipV="1">
            <a:off x="145415" y="1360805"/>
            <a:ext cx="97409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621030" y="998855"/>
            <a:ext cx="2506980" cy="706755"/>
          </a:xfrm>
          <a:prstGeom prst="rect">
            <a:avLst/>
          </a:prstGeom>
          <a:noFill/>
        </p:spPr>
        <p:txBody>
          <a:bodyPr wrap="square" rtlCol="0">
            <a:spAutoFit/>
          </a:bodyPr>
          <a:lstStyle/>
          <a:p>
            <a:pPr algn="ctr">
              <a:defRPr/>
            </a:pPr>
            <a:r>
              <a:rPr lang="zh-CN" altLang="en-US" sz="2000" dirty="0">
                <a:solidFill>
                  <a:srgbClr val="C00000"/>
                </a:solidFill>
                <a:latin typeface="微软雅黑" panose="020B0503020204020204" pitchFamily="34" charset="-122"/>
                <a:ea typeface="微软雅黑" panose="020B0503020204020204" pitchFamily="34" charset="-122"/>
              </a:rPr>
              <a:t>高级</a:t>
            </a:r>
            <a:endParaRPr lang="zh-CN" altLang="en-US" sz="2000" dirty="0">
              <a:solidFill>
                <a:srgbClr val="C0000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C00000"/>
                </a:solidFill>
                <a:latin typeface="微软雅黑" panose="020B0503020204020204" pitchFamily="34" charset="-122"/>
                <a:ea typeface="微软雅黑" panose="020B0503020204020204" pitchFamily="34" charset="-122"/>
              </a:rPr>
              <a:t>综合</a:t>
            </a:r>
            <a:endParaRPr lang="zh-CN" altLang="en-US" sz="2000" dirty="0">
              <a:solidFill>
                <a:srgbClr val="C00000"/>
              </a:solidFill>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flipV="1">
            <a:off x="107950" y="3987165"/>
            <a:ext cx="97409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658495" y="3645535"/>
            <a:ext cx="2506980" cy="706755"/>
          </a:xfrm>
          <a:prstGeom prst="rect">
            <a:avLst/>
          </a:prstGeom>
          <a:noFill/>
        </p:spPr>
        <p:txBody>
          <a:bodyPr wrap="square" rtlCol="0">
            <a:spAutoFit/>
          </a:bodyPr>
          <a:lstStyle/>
          <a:p>
            <a:pPr algn="ctr">
              <a:defRPr/>
            </a:pPr>
            <a:r>
              <a:rPr lang="zh-CN" altLang="en-US" sz="2000" dirty="0">
                <a:solidFill>
                  <a:srgbClr val="C00000"/>
                </a:solidFill>
                <a:latin typeface="微软雅黑" panose="020B0503020204020204" pitchFamily="34" charset="-122"/>
                <a:ea typeface="微软雅黑" panose="020B0503020204020204" pitchFamily="34" charset="-122"/>
              </a:rPr>
              <a:t>原理图</a:t>
            </a:r>
            <a:endParaRPr lang="zh-CN" altLang="en-US" sz="2000" dirty="0">
              <a:solidFill>
                <a:srgbClr val="C0000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C00000"/>
                </a:solidFill>
                <a:latin typeface="微软雅黑" panose="020B0503020204020204" pitchFamily="34" charset="-122"/>
                <a:ea typeface="微软雅黑" panose="020B0503020204020204" pitchFamily="34" charset="-122"/>
              </a:rPr>
              <a:t>设计</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800985" y="3645535"/>
            <a:ext cx="2506980" cy="706755"/>
          </a:xfrm>
          <a:prstGeom prst="rect">
            <a:avLst/>
          </a:prstGeom>
          <a:noFill/>
        </p:spPr>
        <p:txBody>
          <a:bodyPr wrap="square" rtlCol="0">
            <a:spAutoFit/>
          </a:bodyPr>
          <a:lstStyle/>
          <a:p>
            <a:pPr algn="ctr">
              <a:defRPr/>
            </a:pPr>
            <a:r>
              <a:rPr lang="en-US" altLang="zh-CN" sz="2000" dirty="0">
                <a:solidFill>
                  <a:srgbClr val="C00000"/>
                </a:solidFill>
                <a:latin typeface="微软雅黑" panose="020B0503020204020204" pitchFamily="34" charset="-122"/>
                <a:ea typeface="微软雅黑" panose="020B0503020204020204" pitchFamily="34" charset="-122"/>
              </a:rPr>
              <a:t>PCB</a:t>
            </a:r>
            <a:endParaRPr lang="zh-CN" altLang="en-US" sz="2000" dirty="0">
              <a:solidFill>
                <a:srgbClr val="C00000"/>
              </a:solidFill>
              <a:latin typeface="微软雅黑" panose="020B0503020204020204" pitchFamily="34" charset="-122"/>
              <a:ea typeface="微软雅黑" panose="020B0503020204020204" pitchFamily="34" charset="-122"/>
            </a:endParaRPr>
          </a:p>
          <a:p>
            <a:pPr algn="ctr">
              <a:defRPr/>
            </a:pPr>
            <a:r>
              <a:rPr lang="zh-CN" altLang="en-US" sz="2000" dirty="0">
                <a:solidFill>
                  <a:srgbClr val="C00000"/>
                </a:solidFill>
                <a:latin typeface="微软雅黑" panose="020B0503020204020204" pitchFamily="34" charset="-122"/>
                <a:ea typeface="微软雅黑" panose="020B0503020204020204" pitchFamily="34" charset="-122"/>
              </a:rPr>
              <a:t>设计</a:t>
            </a:r>
            <a:endParaRPr lang="zh-CN" altLang="en-US" sz="2000" dirty="0">
              <a:solidFill>
                <a:srgbClr val="C00000"/>
              </a:solidFill>
              <a:latin typeface="微软雅黑" panose="020B0503020204020204" pitchFamily="34" charset="-122"/>
              <a:ea typeface="微软雅黑" panose="020B0503020204020204" pitchFamily="34" charset="-122"/>
            </a:endParaRPr>
          </a:p>
        </p:txBody>
      </p:sp>
      <p:cxnSp>
        <p:nvCxnSpPr>
          <p:cNvPr id="30" name="直接箭头连接符 29"/>
          <p:cNvCxnSpPr>
            <a:stCxn id="7" idx="3"/>
            <a:endCxn id="8" idx="1"/>
          </p:cNvCxnSpPr>
          <p:nvPr/>
        </p:nvCxnSpPr>
        <p:spPr>
          <a:xfrm>
            <a:off x="6227445" y="3999230"/>
            <a:ext cx="110236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a:stCxn id="4" idx="1"/>
            <a:endCxn id="8" idx="3"/>
          </p:cNvCxnSpPr>
          <p:nvPr/>
        </p:nvCxnSpPr>
        <p:spPr>
          <a:xfrm flipH="1">
            <a:off x="8899525" y="3993515"/>
            <a:ext cx="1102360"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6468745" y="3594735"/>
            <a:ext cx="696595" cy="398780"/>
          </a:xfrm>
          <a:prstGeom prst="rect">
            <a:avLst/>
          </a:prstGeom>
          <a:noFill/>
        </p:spPr>
        <p:txBody>
          <a:bodyPr wrap="square" rtlCol="0" anchor="t">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sym typeface="+mn-ea"/>
              </a:rPr>
              <a:t>工厂</a:t>
            </a:r>
            <a:endParaRPr lang="zh-CN" altLang="en-US" sz="2000" dirty="0">
              <a:solidFill>
                <a:srgbClr val="0070C0"/>
              </a:solidFill>
              <a:latin typeface="微软雅黑" panose="020B0503020204020204" pitchFamily="34" charset="-122"/>
              <a:ea typeface="微软雅黑" panose="020B0503020204020204" pitchFamily="34" charset="-122"/>
              <a:sym typeface="+mn-ea"/>
            </a:endParaRPr>
          </a:p>
        </p:txBody>
      </p:sp>
      <p:sp>
        <p:nvSpPr>
          <p:cNvPr id="33" name="文本框 32"/>
          <p:cNvSpPr txBox="1"/>
          <p:nvPr/>
        </p:nvSpPr>
        <p:spPr>
          <a:xfrm>
            <a:off x="9147175" y="3600450"/>
            <a:ext cx="696595" cy="398780"/>
          </a:xfrm>
          <a:prstGeom prst="rect">
            <a:avLst/>
          </a:prstGeom>
          <a:noFill/>
        </p:spPr>
        <p:txBody>
          <a:bodyPr wrap="square" rtlCol="0" anchor="t">
            <a:spAutoFit/>
          </a:bodyP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sym typeface="+mn-ea"/>
              </a:rPr>
              <a:t>工厂</a:t>
            </a:r>
            <a:endParaRPr lang="zh-CN" altLang="en-US" sz="2000"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3000"/>
    </mc:Choice>
    <mc:Fallback>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2478" y="319929"/>
            <a:ext cx="5647043" cy="521970"/>
          </a:xfrm>
          <a:prstGeom prst="rect">
            <a:avLst/>
          </a:prstGeom>
          <a:noFill/>
        </p:spPr>
        <p:txBody>
          <a:bodyPr wrap="square" rtlCol="0">
            <a:spAutoFit/>
          </a:bodyPr>
          <a:lstStyle/>
          <a:p>
            <a:pPr lvl="0" algn="ctr">
              <a:defRPr/>
            </a:pPr>
            <a:r>
              <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本课程中关注的</a:t>
            </a:r>
            <a:r>
              <a:rPr kumimoji="0" lang="en-US" altLang="zh-CN"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EDA</a:t>
            </a:r>
            <a:r>
              <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rPr>
              <a:t>流程</a:t>
            </a:r>
            <a:endParaRPr kumimoji="0" lang="zh-CN" altLang="en-US" sz="28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endParaRPr>
          </a:p>
        </p:txBody>
      </p:sp>
      <p:sp>
        <p:nvSpPr>
          <p:cNvPr id="8" name="左大括号 7"/>
          <p:cNvSpPr/>
          <p:nvPr/>
        </p:nvSpPr>
        <p:spPr>
          <a:xfrm>
            <a:off x="1081307" y="2000689"/>
            <a:ext cx="208915" cy="279844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文本框 10"/>
          <p:cNvSpPr txBox="1"/>
          <p:nvPr/>
        </p:nvSpPr>
        <p:spPr>
          <a:xfrm>
            <a:off x="1290222" y="2000689"/>
            <a:ext cx="1343025" cy="398780"/>
          </a:xfrm>
          <a:prstGeom prst="rect">
            <a:avLst/>
          </a:prstGeom>
          <a:noFill/>
        </p:spPr>
        <p:txBody>
          <a:bodyPr wrap="square" rtlCol="0">
            <a:spAutoFit/>
          </a:bodyPr>
          <a:lstStyle/>
          <a:p>
            <a:pPr algn="l">
              <a:defRPr/>
            </a:pPr>
            <a:r>
              <a:rPr lang="zh-CN" altLang="en-US" sz="2000" dirty="0">
                <a:solidFill>
                  <a:prstClr val="black"/>
                </a:solidFill>
                <a:latin typeface="微软雅黑" panose="020B0503020204020204" pitchFamily="34" charset="-122"/>
                <a:ea typeface="微软雅黑" panose="020B0503020204020204" pitchFamily="34" charset="-122"/>
              </a:rPr>
              <a:t>硬件设计</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90222" y="4400989"/>
            <a:ext cx="1343025" cy="398780"/>
          </a:xfrm>
          <a:prstGeom prst="rect">
            <a:avLst/>
          </a:prstGeom>
          <a:noFill/>
        </p:spPr>
        <p:txBody>
          <a:bodyPr wrap="square" rtlCol="0">
            <a:spAutoFit/>
          </a:bodyPr>
          <a:lstStyle/>
          <a:p>
            <a:pPr algn="l">
              <a:defRPr/>
            </a:pPr>
            <a:r>
              <a:rPr lang="en-US" altLang="zh-CN" sz="2000" dirty="0">
                <a:solidFill>
                  <a:prstClr val="black"/>
                </a:solidFill>
                <a:latin typeface="微软雅黑" panose="020B0503020204020204" pitchFamily="34" charset="-122"/>
                <a:ea typeface="微软雅黑" panose="020B0503020204020204" pitchFamily="34" charset="-122"/>
              </a:rPr>
              <a:t>IC</a:t>
            </a:r>
            <a:r>
              <a:rPr lang="zh-CN" altLang="en-US" sz="2000" dirty="0">
                <a:solidFill>
                  <a:prstClr val="black"/>
                </a:solidFill>
                <a:latin typeface="微软雅黑" panose="020B0503020204020204" pitchFamily="34" charset="-122"/>
                <a:ea typeface="微软雅黑" panose="020B0503020204020204" pitchFamily="34" charset="-122"/>
              </a:rPr>
              <a:t>设计</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3" name="左大括号 12"/>
          <p:cNvSpPr/>
          <p:nvPr/>
        </p:nvSpPr>
        <p:spPr>
          <a:xfrm>
            <a:off x="2550062" y="1605084"/>
            <a:ext cx="281940" cy="118999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5" name="左大括号 14"/>
          <p:cNvSpPr/>
          <p:nvPr/>
        </p:nvSpPr>
        <p:spPr>
          <a:xfrm>
            <a:off x="2558952" y="3606604"/>
            <a:ext cx="281940" cy="197548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8" name="文本框 17"/>
          <p:cNvSpPr txBox="1"/>
          <p:nvPr/>
        </p:nvSpPr>
        <p:spPr>
          <a:xfrm>
            <a:off x="2832002" y="1601909"/>
            <a:ext cx="1597025" cy="398780"/>
          </a:xfrm>
          <a:prstGeom prst="rect">
            <a:avLst/>
          </a:prstGeom>
          <a:noFill/>
        </p:spPr>
        <p:txBody>
          <a:bodyPr wrap="square" rtlCol="0">
            <a:spAutoFit/>
          </a:bodyPr>
          <a:lstStyle/>
          <a:p>
            <a:pPr algn="l">
              <a:defRPr/>
            </a:pPr>
            <a:r>
              <a:rPr lang="zh-CN" altLang="en-US" sz="2000" b="1" dirty="0">
                <a:solidFill>
                  <a:prstClr val="black"/>
                </a:solidFill>
                <a:latin typeface="微软雅黑" panose="020B0503020204020204" pitchFamily="34" charset="-122"/>
                <a:ea typeface="微软雅黑" panose="020B0503020204020204" pitchFamily="34" charset="-122"/>
              </a:rPr>
              <a:t>原理图设计</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832002" y="2399469"/>
            <a:ext cx="1343025" cy="398780"/>
          </a:xfrm>
          <a:prstGeom prst="rect">
            <a:avLst/>
          </a:prstGeom>
          <a:noFill/>
        </p:spPr>
        <p:txBody>
          <a:bodyPr wrap="square" rtlCol="0">
            <a:spAutoFit/>
          </a:bodyPr>
          <a:lstStyle/>
          <a:p>
            <a:pPr algn="l">
              <a:defRPr/>
            </a:pPr>
            <a:r>
              <a:rPr lang="en-US" altLang="zh-CN" sz="2000" dirty="0">
                <a:solidFill>
                  <a:prstClr val="black"/>
                </a:solidFill>
                <a:latin typeface="微软雅黑" panose="020B0503020204020204" pitchFamily="34" charset="-122"/>
                <a:ea typeface="微软雅黑" panose="020B0503020204020204" pitchFamily="34" charset="-122"/>
              </a:rPr>
              <a:t>PCB</a:t>
            </a:r>
            <a:r>
              <a:rPr lang="zh-CN" altLang="en-US" sz="2000" dirty="0">
                <a:solidFill>
                  <a:prstClr val="black"/>
                </a:solidFill>
                <a:latin typeface="微软雅黑" panose="020B0503020204020204" pitchFamily="34" charset="-122"/>
                <a:ea typeface="微软雅黑" panose="020B0503020204020204" pitchFamily="34" charset="-122"/>
              </a:rPr>
              <a:t>设计</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840892" y="4400989"/>
            <a:ext cx="1597025" cy="398780"/>
          </a:xfrm>
          <a:prstGeom prst="rect">
            <a:avLst/>
          </a:prstGeom>
          <a:noFill/>
        </p:spPr>
        <p:txBody>
          <a:bodyPr wrap="square" rtlCol="0">
            <a:spAutoFit/>
          </a:bodyPr>
          <a:lstStyle/>
          <a:p>
            <a:pPr algn="l">
              <a:defRPr/>
            </a:pPr>
            <a:r>
              <a:rPr lang="zh-CN" altLang="en-US" sz="2000" dirty="0">
                <a:solidFill>
                  <a:prstClr val="black"/>
                </a:solidFill>
                <a:latin typeface="微软雅黑" panose="020B0503020204020204" pitchFamily="34" charset="-122"/>
                <a:ea typeface="微软雅黑" panose="020B0503020204020204" pitchFamily="34" charset="-122"/>
              </a:rPr>
              <a:t>逻辑综合</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849782" y="5195374"/>
            <a:ext cx="1597025" cy="398780"/>
          </a:xfrm>
          <a:prstGeom prst="rect">
            <a:avLst/>
          </a:prstGeom>
          <a:noFill/>
        </p:spPr>
        <p:txBody>
          <a:bodyPr wrap="square" rtlCol="0">
            <a:spAutoFit/>
          </a:bodyPr>
          <a:lstStyle/>
          <a:p>
            <a:pPr algn="l">
              <a:defRPr/>
            </a:pPr>
            <a:r>
              <a:rPr lang="zh-CN" altLang="en-US" sz="2000" dirty="0">
                <a:solidFill>
                  <a:prstClr val="black"/>
                </a:solidFill>
                <a:latin typeface="微软雅黑" panose="020B0503020204020204" pitchFamily="34" charset="-122"/>
                <a:ea typeface="微软雅黑" panose="020B0503020204020204" pitchFamily="34" charset="-122"/>
              </a:rPr>
              <a:t>物理设计</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849782" y="3606604"/>
            <a:ext cx="1597025" cy="398780"/>
          </a:xfrm>
          <a:prstGeom prst="rect">
            <a:avLst/>
          </a:prstGeom>
          <a:noFill/>
        </p:spPr>
        <p:txBody>
          <a:bodyPr wrap="square" rtlCol="0">
            <a:spAutoFit/>
          </a:bodyPr>
          <a:lstStyle/>
          <a:p>
            <a:pPr algn="l">
              <a:defRPr/>
            </a:pPr>
            <a:r>
              <a:rPr lang="zh-CN" altLang="en-US" sz="2000" dirty="0">
                <a:solidFill>
                  <a:prstClr val="black"/>
                </a:solidFill>
                <a:latin typeface="微软雅黑" panose="020B0503020204020204" pitchFamily="34" charset="-122"/>
                <a:ea typeface="微软雅黑" panose="020B0503020204020204" pitchFamily="34" charset="-122"/>
              </a:rPr>
              <a:t>高级综合</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429027" y="1478133"/>
            <a:ext cx="6877879" cy="646331"/>
          </a:xfrm>
          <a:prstGeom prst="rect">
            <a:avLst/>
          </a:prstGeom>
          <a:noFill/>
        </p:spPr>
        <p:txBody>
          <a:bodyPr wrap="square">
            <a:spAutoFit/>
          </a:bodyPr>
          <a:lstStyle/>
          <a:p>
            <a:r>
              <a:rPr lang="zh-CN" altLang="en-US" dirty="0"/>
              <a:t>涉及电子元件（如电阻、电容、集成电路、微处理器等）的选择和配置，以及这些元件如何通过电路板（</a:t>
            </a:r>
            <a:r>
              <a:rPr lang="en-US" altLang="zh-CN" dirty="0"/>
              <a:t>PCB</a:t>
            </a:r>
            <a:r>
              <a:rPr lang="zh-CN" altLang="en-US" dirty="0"/>
              <a:t>）连接起来</a:t>
            </a:r>
            <a:endParaRPr lang="zh-CN" altLang="en-US" dirty="0"/>
          </a:p>
        </p:txBody>
      </p:sp>
      <p:sp>
        <p:nvSpPr>
          <p:cNvPr id="9" name="文本框 8"/>
          <p:cNvSpPr txBox="1"/>
          <p:nvPr/>
        </p:nvSpPr>
        <p:spPr>
          <a:xfrm>
            <a:off x="4429027" y="2423653"/>
            <a:ext cx="6877881" cy="369332"/>
          </a:xfrm>
          <a:prstGeom prst="rect">
            <a:avLst/>
          </a:prstGeom>
          <a:noFill/>
        </p:spPr>
        <p:txBody>
          <a:bodyPr wrap="square">
            <a:spAutoFit/>
          </a:bodyPr>
          <a:lstStyle/>
          <a:p>
            <a:r>
              <a:rPr lang="zh-CN" altLang="en-US" dirty="0"/>
              <a:t>设计印刷电路板的布局，决定元件在电路板上的位置及其连接方式</a:t>
            </a:r>
            <a:endParaRPr lang="zh-CN" altLang="en-US" dirty="0"/>
          </a:p>
        </p:txBody>
      </p:sp>
      <p:sp>
        <p:nvSpPr>
          <p:cNvPr id="14" name="文本框 13"/>
          <p:cNvSpPr txBox="1"/>
          <p:nvPr/>
        </p:nvSpPr>
        <p:spPr>
          <a:xfrm>
            <a:off x="4429027" y="3633155"/>
            <a:ext cx="6093068" cy="369332"/>
          </a:xfrm>
          <a:prstGeom prst="rect">
            <a:avLst/>
          </a:prstGeom>
          <a:noFill/>
        </p:spPr>
        <p:txBody>
          <a:bodyPr wrap="square">
            <a:spAutoFit/>
          </a:bodyPr>
          <a:lstStyle/>
          <a:p>
            <a:r>
              <a:rPr lang="zh-CN" altLang="en-US" dirty="0"/>
              <a:t>将高层次语言（如</a:t>
            </a:r>
            <a:r>
              <a:rPr lang="en-US" altLang="zh-CN" dirty="0"/>
              <a:t>C++</a:t>
            </a:r>
            <a:r>
              <a:rPr lang="zh-CN" altLang="en-US" dirty="0"/>
              <a:t>）转换为硬件描述语言（如</a:t>
            </a:r>
            <a:r>
              <a:rPr lang="en-US" altLang="zh-CN" dirty="0" err="1"/>
              <a:t>verilog</a:t>
            </a:r>
            <a:r>
              <a:rPr lang="zh-CN" altLang="en-US" dirty="0"/>
              <a:t>）</a:t>
            </a:r>
            <a:endParaRPr lang="en-US" altLang="zh-CN" dirty="0"/>
          </a:p>
        </p:txBody>
      </p:sp>
      <p:sp>
        <p:nvSpPr>
          <p:cNvPr id="17" name="文本框 16"/>
          <p:cNvSpPr txBox="1"/>
          <p:nvPr/>
        </p:nvSpPr>
        <p:spPr>
          <a:xfrm>
            <a:off x="4446807" y="4427336"/>
            <a:ext cx="6093068" cy="369332"/>
          </a:xfrm>
          <a:prstGeom prst="rect">
            <a:avLst/>
          </a:prstGeom>
          <a:noFill/>
        </p:spPr>
        <p:txBody>
          <a:bodyPr wrap="square">
            <a:spAutoFit/>
          </a:bodyPr>
          <a:lstStyle/>
          <a:p>
            <a:r>
              <a:rPr lang="zh-CN" altLang="en-US" dirty="0"/>
              <a:t>将硬件描述语言写成的设计代码转换为逻辑门的网络</a:t>
            </a:r>
            <a:endParaRPr lang="en-US" altLang="zh-CN" dirty="0"/>
          </a:p>
        </p:txBody>
      </p:sp>
      <p:sp>
        <p:nvSpPr>
          <p:cNvPr id="23" name="文本框 22"/>
          <p:cNvSpPr txBox="1"/>
          <p:nvPr/>
        </p:nvSpPr>
        <p:spPr>
          <a:xfrm>
            <a:off x="4429027" y="5230369"/>
            <a:ext cx="6350342" cy="369332"/>
          </a:xfrm>
          <a:prstGeom prst="rect">
            <a:avLst/>
          </a:prstGeom>
          <a:noFill/>
        </p:spPr>
        <p:txBody>
          <a:bodyPr wrap="square">
            <a:spAutoFit/>
          </a:bodyPr>
          <a:lstStyle/>
          <a:p>
            <a:r>
              <a:rPr lang="zh-CN" altLang="en-US" dirty="0"/>
              <a:t>包括将逻辑门的网络放置到芯片的物理位置，以及进行连接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tags/tag1.xml><?xml version="1.0" encoding="utf-8"?>
<p:tagLst xmlns:p="http://schemas.openxmlformats.org/presentationml/2006/main">
  <p:tag name="ISPRING_PRESENTATION_TITLE" val="蓝色简介大气毕业答辩竞赛演讲PPT模板"/>
  <p:tag name="COMMONDATA" val="eyJoZGlkIjoiMWRlZTBjZDJhMjE1ODAyYzI4MzM5ZTFlMDkwZjE3NjcifQ=="/>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2886</Words>
  <Application>WPS 演示</Application>
  <PresentationFormat>宽屏</PresentationFormat>
  <Paragraphs>214</Paragraphs>
  <Slides>26</Slides>
  <Notes>21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Arial</vt:lpstr>
      <vt:lpstr>宋体</vt:lpstr>
      <vt:lpstr>Wingdings</vt:lpstr>
      <vt:lpstr>微软雅黑</vt:lpstr>
      <vt:lpstr>等线</vt:lpstr>
      <vt:lpstr>Wingdings</vt:lpstr>
      <vt:lpstr>Arial Unicode MS</vt:lpstr>
      <vt:lpstr>等线 Light</vt:lpstr>
      <vt:lpstr>Work Sans</vt:lpstr>
      <vt:lpstr>Segoe Print</vt:lpstr>
      <vt:lpstr>Calibri</vt:lpstr>
      <vt:lpstr>MiSans Normal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蓝色简介大气毕业答辩竞赛演讲PPT模板</dc:title>
  <dc:creator>Windows 用户</dc:creator>
  <cp:lastModifiedBy>怡麟</cp:lastModifiedBy>
  <cp:revision>830</cp:revision>
  <dcterms:created xsi:type="dcterms:W3CDTF">2018-07-22T02:36:00Z</dcterms:created>
  <dcterms:modified xsi:type="dcterms:W3CDTF">2024-11-25T09:51:41Z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72444E21BD6C4439A5491C3BEBCC85FE_12</vt:lpwstr>
  </property>
  <property fmtid="{D5CDD505-2E9C-101B-9397-08002B2CF9AE}" pid="3" name="KSOProductBuildVer">
    <vt:lpwstr>2052-12.1.0.18912</vt:lpwstr>
  </property>
</Properties>
</file>